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</p:sldMasterIdLst>
  <p:notesMasterIdLst>
    <p:notesMasterId r:id="rId31"/>
  </p:notesMasterIdLst>
  <p:sldIdLst>
    <p:sldId id="335" r:id="rId9"/>
    <p:sldId id="346" r:id="rId10"/>
    <p:sldId id="348" r:id="rId11"/>
    <p:sldId id="337" r:id="rId12"/>
    <p:sldId id="339" r:id="rId13"/>
    <p:sldId id="340" r:id="rId14"/>
    <p:sldId id="341" r:id="rId15"/>
    <p:sldId id="342" r:id="rId16"/>
    <p:sldId id="343" r:id="rId17"/>
    <p:sldId id="345" r:id="rId18"/>
    <p:sldId id="282" r:id="rId19"/>
    <p:sldId id="324" r:id="rId20"/>
    <p:sldId id="334" r:id="rId21"/>
    <p:sldId id="322" r:id="rId22"/>
    <p:sldId id="329" r:id="rId23"/>
    <p:sldId id="328" r:id="rId24"/>
    <p:sldId id="333" r:id="rId25"/>
    <p:sldId id="331" r:id="rId26"/>
    <p:sldId id="332" r:id="rId27"/>
    <p:sldId id="330" r:id="rId28"/>
    <p:sldId id="325" r:id="rId29"/>
    <p:sldId id="299" r:id="rId3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5E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937" autoAdjust="0"/>
  </p:normalViewPr>
  <p:slideViewPr>
    <p:cSldViewPr>
      <p:cViewPr varScale="1">
        <p:scale>
          <a:sx n="107" d="100"/>
          <a:sy n="107" d="100"/>
        </p:scale>
        <p:origin x="768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>
                <a:solidFill>
                  <a:srgbClr val="002060"/>
                </a:solidFill>
              </a:rPr>
              <a:t>Количество медицинских</a:t>
            </a:r>
            <a:r>
              <a:rPr lang="ru-RU" baseline="0" dirty="0" smtClean="0">
                <a:solidFill>
                  <a:srgbClr val="002060"/>
                </a:solidFill>
              </a:rPr>
              <a:t> организаций в РС (Я)</a:t>
            </a:r>
            <a:endParaRPr lang="ru-RU" dirty="0">
              <a:solidFill>
                <a:srgbClr val="00206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МО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7C8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9966FF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МО</c:v>
                </c:pt>
                <c:pt idx="1">
                  <c:v>Государственных МО</c:v>
                </c:pt>
                <c:pt idx="2">
                  <c:v>Ведомственных МО</c:v>
                </c:pt>
                <c:pt idx="3">
                  <c:v>Частных МО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104</c:v>
                </c:pt>
                <c:pt idx="1">
                  <c:v>57</c:v>
                </c:pt>
                <c:pt idx="2">
                  <c:v>5</c:v>
                </c:pt>
                <c:pt idx="3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3889568"/>
        <c:axId val="683891136"/>
      </c:barChart>
      <c:catAx>
        <c:axId val="6838895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83891136"/>
        <c:crosses val="autoZero"/>
        <c:auto val="1"/>
        <c:lblAlgn val="ctr"/>
        <c:lblOffset val="100"/>
        <c:noMultiLvlLbl val="0"/>
      </c:catAx>
      <c:valAx>
        <c:axId val="6838911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83889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625347468179515E-2"/>
          <c:y val="0.24175407647842048"/>
          <c:w val="0.97474930506364099"/>
          <c:h val="0.665843299133495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54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Плановые проверки</c:v>
                </c:pt>
                <c:pt idx="1">
                  <c:v>Внеплановые проверки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36</c:v>
                </c:pt>
                <c:pt idx="1">
                  <c:v>50</c:v>
                </c:pt>
              </c:numCache>
            </c:numRef>
          </c:val>
        </c:ser>
        <c:ser>
          <c:idx val="2"/>
          <c:order val="1"/>
          <c:tx>
            <c:strRef>
              <c:f>Лист1!$D$1</c:f>
              <c:strCache>
                <c:ptCount val="1"/>
                <c:pt idx="0">
                  <c:v>Сумма предъявленной претензии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1 997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094,14 руб.</a:t>
                    </a:r>
                    <a:endParaRPr lang="ru-RU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114970391404371E-2"/>
                  <c:y val="2.897336640403511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817 462,10 </a:t>
                    </a:r>
                    <a:r>
                      <a:rPr lang="ru-RU" baseline="0" dirty="0" smtClean="0"/>
                      <a:t>руб.</a:t>
                    </a:r>
                    <a:endParaRPr lang="ru-RU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Плановые проверки</c:v>
                </c:pt>
                <c:pt idx="1">
                  <c:v>Внеплановые проверки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</c:ser>
        <c:ser>
          <c:idx val="3"/>
          <c:order val="2"/>
          <c:tx>
            <c:strRef>
              <c:f>Лист1!$E$1</c:f>
              <c:strCache>
                <c:ptCount val="1"/>
                <c:pt idx="0">
                  <c:v>Возмещено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6134163536792191E-2"/>
                  <c:y val="-2.048826933653014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</a:t>
                    </a:r>
                    <a:r>
                      <a:rPr lang="ru-RU" baseline="0" dirty="0" smtClean="0"/>
                      <a:t> 957 152,26 руб.</a:t>
                    </a:r>
                    <a:endParaRPr lang="ru-RU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3732285386767067E-2"/>
                  <c:y val="-5.3117224792685211E-17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100" b="0" i="0" u="none" strike="noStrike" kern="1200" baseline="0" dirty="0" smtClean="0">
                        <a:solidFill>
                          <a:srgbClr val="002060"/>
                        </a:solidFill>
                      </a:rPr>
                      <a:t>817 462,10 руб.</a:t>
                    </a:r>
                    <a:endParaRPr lang="ru-RU" sz="1100" b="0" i="0" u="none" strike="noStrike" kern="1200" baseline="0" dirty="0">
                      <a:solidFill>
                        <a:srgbClr val="002060"/>
                      </a:solidFill>
                    </a:endParaRPr>
                  </a:p>
                </c:rich>
              </c:tx>
              <c:spPr>
                <a:solidFill>
                  <a:schemeClr val="lt1"/>
                </a:solidFill>
                <a:ln>
                  <a:solidFill>
                    <a:schemeClr val="dk1">
                      <a:lumMod val="25000"/>
                      <a:lumOff val="75000"/>
                    </a:scheme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Плановые проверки</c:v>
                </c:pt>
                <c:pt idx="1">
                  <c:v>Внеплановые проверки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58</c:v>
                </c:pt>
                <c:pt idx="1">
                  <c:v>40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729976864"/>
        <c:axId val="729976472"/>
      </c:barChart>
      <c:catAx>
        <c:axId val="729976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spc="120" normalizeH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29976472"/>
        <c:crosses val="autoZero"/>
        <c:auto val="1"/>
        <c:lblAlgn val="ctr"/>
        <c:lblOffset val="100"/>
        <c:noMultiLvlLbl val="0"/>
      </c:catAx>
      <c:valAx>
        <c:axId val="7299764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29976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3647143297349765"/>
          <c:y val="0.14544202957118699"/>
          <c:w val="0.73951527282716079"/>
          <c:h val="5.68655948559279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solidFill>
                  <a:srgbClr val="002060"/>
                </a:solidFill>
              </a:rPr>
              <a:t>Временная </a:t>
            </a:r>
            <a:r>
              <a:rPr lang="ru-RU" sz="1400" dirty="0" smtClean="0">
                <a:solidFill>
                  <a:srgbClr val="002060"/>
                </a:solidFill>
              </a:rPr>
              <a:t>нетрудоспособность,</a:t>
            </a:r>
            <a:r>
              <a:rPr lang="ru-RU" sz="1400" baseline="0" dirty="0" smtClean="0">
                <a:solidFill>
                  <a:srgbClr val="002060"/>
                </a:solidFill>
              </a:rPr>
              <a:t> кол-во в ед.</a:t>
            </a:r>
            <a:endParaRPr lang="ru-RU" sz="1400" dirty="0">
              <a:solidFill>
                <a:srgbClr val="00206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1801437321859162"/>
          <c:y val="0.15665623707655169"/>
          <c:w val="0.85490036715358741"/>
          <c:h val="0.690602429047263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Временная нетрудоспособность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277 406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345 889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Лист1!$B$2:$B$3</c:f>
              <c:numCache>
                <c:formatCode>#,##0</c:formatCode>
                <c:ptCount val="2"/>
                <c:pt idx="0">
                  <c:v>183774</c:v>
                </c:pt>
                <c:pt idx="1">
                  <c:v>201438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9646592"/>
        <c:axId val="679646984"/>
      </c:barChart>
      <c:catAx>
        <c:axId val="67964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9646984"/>
        <c:crosses val="autoZero"/>
        <c:auto val="1"/>
        <c:lblAlgn val="ctr"/>
        <c:lblOffset val="100"/>
        <c:noMultiLvlLbl val="0"/>
      </c:catAx>
      <c:valAx>
        <c:axId val="67964698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679646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solidFill>
                  <a:srgbClr val="002060"/>
                </a:solidFill>
              </a:rPr>
              <a:t>Временная </a:t>
            </a:r>
            <a:r>
              <a:rPr lang="ru-RU" sz="1400" dirty="0" smtClean="0">
                <a:solidFill>
                  <a:srgbClr val="002060"/>
                </a:solidFill>
              </a:rPr>
              <a:t>нетрудоспособность, сумма в тыс.</a:t>
            </a:r>
            <a:r>
              <a:rPr lang="ru-RU" sz="1400" baseline="0" dirty="0" smtClean="0">
                <a:solidFill>
                  <a:srgbClr val="002060"/>
                </a:solidFill>
              </a:rPr>
              <a:t> руб.</a:t>
            </a:r>
            <a:endParaRPr lang="ru-RU" sz="1400" dirty="0">
              <a:solidFill>
                <a:srgbClr val="00206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Временная нетрудоспособность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4 609 905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6 028 560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3156674.01</c:v>
                </c:pt>
                <c:pt idx="1">
                  <c:v>4187646.39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9647768"/>
        <c:axId val="679648160"/>
      </c:barChart>
      <c:catAx>
        <c:axId val="679647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9648160"/>
        <c:crosses val="autoZero"/>
        <c:auto val="1"/>
        <c:lblAlgn val="ctr"/>
        <c:lblOffset val="100"/>
        <c:noMultiLvlLbl val="0"/>
      </c:catAx>
      <c:valAx>
        <c:axId val="679648160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67964776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>
                <a:solidFill>
                  <a:srgbClr val="002060"/>
                </a:solidFill>
              </a:rPr>
              <a:t>Суммы</a:t>
            </a:r>
            <a:r>
              <a:rPr lang="ru-RU" baseline="0" dirty="0" smtClean="0">
                <a:solidFill>
                  <a:srgbClr val="002060"/>
                </a:solidFill>
              </a:rPr>
              <a:t> в тыс. руб.</a:t>
            </a:r>
            <a:endParaRPr lang="ru-RU" dirty="0">
              <a:solidFill>
                <a:srgbClr val="00206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Отпуск по уходу да 1,5 лет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1 972 920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2 312 317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1297114.2990700009</c:v>
                </c:pt>
                <c:pt idx="1">
                  <c:v>1502829.67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БиР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6952524199392341E-2"/>
                  <c:y val="2.6060142615045158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1 581 473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6952620665119525E-2"/>
                  <c:y val="-1.3030071307522579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1 865 152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821131705043304"/>
                      <c:h val="5.0064481409856199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1160546.23</c:v>
                </c:pt>
                <c:pt idx="1">
                  <c:v>1375008.16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ЕДВ при рождении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256 093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271 019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Лист1!$D$2:$D$3</c:f>
              <c:numCache>
                <c:formatCode>#,##0.00</c:formatCode>
                <c:ptCount val="2"/>
                <c:pt idx="0">
                  <c:v>179372.1</c:v>
                </c:pt>
                <c:pt idx="1">
                  <c:v>196805.14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9650512"/>
        <c:axId val="679650904"/>
      </c:barChart>
      <c:catAx>
        <c:axId val="67965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9650904"/>
        <c:crosses val="autoZero"/>
        <c:auto val="1"/>
        <c:lblAlgn val="ctr"/>
        <c:lblOffset val="100"/>
        <c:noMultiLvlLbl val="0"/>
      </c:catAx>
      <c:valAx>
        <c:axId val="679650904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679650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Сумма в тыс. руб.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1801437321859162"/>
          <c:y val="0.15665623707655169"/>
          <c:w val="0.85490036715358741"/>
          <c:h val="0.690602429047263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4 доп. дня за детьми-инвалидами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39241.360000000001</c:v>
                </c:pt>
                <c:pt idx="1">
                  <c:v>70380.5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Погребение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2392.0500000000002</c:v>
                </c:pt>
                <c:pt idx="1">
                  <c:v>2995.77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9757600"/>
        <c:axId val="719747800"/>
      </c:barChart>
      <c:catAx>
        <c:axId val="719757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19747800"/>
        <c:crosses val="autoZero"/>
        <c:auto val="1"/>
        <c:lblAlgn val="ctr"/>
        <c:lblOffset val="100"/>
        <c:noMultiLvlLbl val="0"/>
      </c:catAx>
      <c:valAx>
        <c:axId val="719747800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719757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2060"/>
          </a:solidFill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Кол-во в ед.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4 доп. дня за детьми-инвалидами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Лист1!$B$2:$B$3</c:f>
              <c:numCache>
                <c:formatCode>0</c:formatCode>
                <c:ptCount val="2"/>
                <c:pt idx="0">
                  <c:v>737</c:v>
                </c:pt>
                <c:pt idx="1">
                  <c:v>955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Погребение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Лист1!$C$2:$C$3</c:f>
              <c:numCache>
                <c:formatCode>0</c:formatCode>
                <c:ptCount val="2"/>
                <c:pt idx="0">
                  <c:v>222</c:v>
                </c:pt>
                <c:pt idx="1">
                  <c:v>245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9738784"/>
        <c:axId val="719729376"/>
      </c:barChart>
      <c:catAx>
        <c:axId val="71973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19729376"/>
        <c:crosses val="autoZero"/>
        <c:auto val="1"/>
        <c:lblAlgn val="ctr"/>
        <c:lblOffset val="100"/>
        <c:noMultiLvlLbl val="0"/>
      </c:catAx>
      <c:valAx>
        <c:axId val="71972937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719738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2060"/>
          </a:solidFill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A86665-8155-41F8-AC5B-6FC445A2F9B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470AEF44-6C9E-42B3-9E02-30D7DD6EFB63}">
      <dgm:prSet phldrT="[Текст]"/>
      <dgm:spPr/>
      <dgm:t>
        <a:bodyPr/>
        <a:lstStyle/>
        <a:p>
          <a:pPr algn="l"/>
          <a:r>
            <a:rPr lang="ru-RU" dirty="0" smtClean="0"/>
            <a:t>пособие по временной нетрудоспособности</a:t>
          </a:r>
          <a:endParaRPr lang="ru-RU" dirty="0"/>
        </a:p>
      </dgm:t>
    </dgm:pt>
    <dgm:pt modelId="{B18E3A2A-676A-4C23-A985-09F17E634A4E}" type="parTrans" cxnId="{91D094E1-CCD5-4CA8-A006-AC7CFE8709B5}">
      <dgm:prSet/>
      <dgm:spPr/>
      <dgm:t>
        <a:bodyPr/>
        <a:lstStyle/>
        <a:p>
          <a:pPr algn="l"/>
          <a:endParaRPr lang="ru-RU"/>
        </a:p>
      </dgm:t>
    </dgm:pt>
    <dgm:pt modelId="{ED083A93-D4B2-42C5-9400-41334945D0E8}" type="sibTrans" cxnId="{91D094E1-CCD5-4CA8-A006-AC7CFE8709B5}">
      <dgm:prSet/>
      <dgm:spPr/>
      <dgm:t>
        <a:bodyPr/>
        <a:lstStyle/>
        <a:p>
          <a:pPr algn="l"/>
          <a:endParaRPr lang="ru-RU"/>
        </a:p>
      </dgm:t>
    </dgm:pt>
    <dgm:pt modelId="{0F0C3600-2059-46B7-8EB4-6D975D545BD3}">
      <dgm:prSet phldrT="[Текст]"/>
      <dgm:spPr/>
      <dgm:t>
        <a:bodyPr/>
        <a:lstStyle/>
        <a:p>
          <a:pPr algn="l"/>
          <a:r>
            <a:rPr lang="ru-RU" dirty="0" smtClean="0"/>
            <a:t>пособие по беременности и родам</a:t>
          </a:r>
          <a:endParaRPr lang="ru-RU" dirty="0"/>
        </a:p>
      </dgm:t>
    </dgm:pt>
    <dgm:pt modelId="{6DAFD32E-ECF9-4FD1-9238-BD0A28C1C9E2}" type="parTrans" cxnId="{8967894A-95B5-4608-8D72-583877AB6515}">
      <dgm:prSet/>
      <dgm:spPr/>
      <dgm:t>
        <a:bodyPr/>
        <a:lstStyle/>
        <a:p>
          <a:pPr algn="l"/>
          <a:endParaRPr lang="ru-RU"/>
        </a:p>
      </dgm:t>
    </dgm:pt>
    <dgm:pt modelId="{5E06A570-2E2A-4EE4-9A8B-E2BD5B199886}" type="sibTrans" cxnId="{8967894A-95B5-4608-8D72-583877AB6515}">
      <dgm:prSet/>
      <dgm:spPr/>
      <dgm:t>
        <a:bodyPr/>
        <a:lstStyle/>
        <a:p>
          <a:pPr algn="l"/>
          <a:endParaRPr lang="ru-RU"/>
        </a:p>
      </dgm:t>
    </dgm:pt>
    <dgm:pt modelId="{A279E0B5-2B9F-45F3-AFED-D6424A4C8B29}">
      <dgm:prSet phldrT="[Текст]"/>
      <dgm:spPr/>
      <dgm:t>
        <a:bodyPr/>
        <a:lstStyle/>
        <a:p>
          <a:pPr algn="l"/>
          <a:r>
            <a:rPr lang="ru-RU" dirty="0" smtClean="0"/>
            <a:t>единовременное пособие при рождении ребенка</a:t>
          </a:r>
          <a:endParaRPr lang="ru-RU" dirty="0"/>
        </a:p>
      </dgm:t>
    </dgm:pt>
    <dgm:pt modelId="{AB73FD38-8F5E-4DEB-A82F-B7CC7B37EFC2}" type="parTrans" cxnId="{C887B9B2-0F25-4E2D-83B0-A25FA76432CB}">
      <dgm:prSet/>
      <dgm:spPr/>
      <dgm:t>
        <a:bodyPr/>
        <a:lstStyle/>
        <a:p>
          <a:pPr algn="l"/>
          <a:endParaRPr lang="ru-RU"/>
        </a:p>
      </dgm:t>
    </dgm:pt>
    <dgm:pt modelId="{6382F125-1C8D-410D-A5AC-BF79DD299792}" type="sibTrans" cxnId="{C887B9B2-0F25-4E2D-83B0-A25FA76432CB}">
      <dgm:prSet/>
      <dgm:spPr/>
      <dgm:t>
        <a:bodyPr/>
        <a:lstStyle/>
        <a:p>
          <a:pPr algn="l"/>
          <a:endParaRPr lang="ru-RU"/>
        </a:p>
      </dgm:t>
    </dgm:pt>
    <dgm:pt modelId="{330FF9DA-21C3-489D-A9B2-49F9F68FA72A}" type="pres">
      <dgm:prSet presAssocID="{4AA86665-8155-41F8-AC5B-6FC445A2F9BE}" presName="linearFlow" presStyleCnt="0">
        <dgm:presLayoutVars>
          <dgm:dir/>
          <dgm:resizeHandles val="exact"/>
        </dgm:presLayoutVars>
      </dgm:prSet>
      <dgm:spPr/>
    </dgm:pt>
    <dgm:pt modelId="{145B78BC-3A1A-4543-B17A-41DDF9980038}" type="pres">
      <dgm:prSet presAssocID="{470AEF44-6C9E-42B3-9E02-30D7DD6EFB63}" presName="composite" presStyleCnt="0"/>
      <dgm:spPr/>
    </dgm:pt>
    <dgm:pt modelId="{55A23425-0266-4C20-B435-AC6E4B364773}" type="pres">
      <dgm:prSet presAssocID="{470AEF44-6C9E-42B3-9E02-30D7DD6EFB63}" presName="imgShp" presStyleLbl="fgImgPlace1" presStyleIdx="0" presStyleCnt="3" custScaleX="28379" custScaleY="27918"/>
      <dgm:spPr>
        <a:solidFill>
          <a:schemeClr val="accent1">
            <a:lumMod val="40000"/>
            <a:lumOff val="60000"/>
          </a:schemeClr>
        </a:solidFill>
      </dgm:spPr>
    </dgm:pt>
    <dgm:pt modelId="{19DC18D5-0174-4317-8260-CE332092FF5D}" type="pres">
      <dgm:prSet presAssocID="{470AEF44-6C9E-42B3-9E02-30D7DD6EFB63}" presName="txShp" presStyleLbl="node1" presStyleIdx="0" presStyleCnt="3" custScaleY="313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8A26AD-757B-4384-B194-6A75D2A4EEDC}" type="pres">
      <dgm:prSet presAssocID="{ED083A93-D4B2-42C5-9400-41334945D0E8}" presName="spacing" presStyleCnt="0"/>
      <dgm:spPr/>
    </dgm:pt>
    <dgm:pt modelId="{37854A50-87D1-4200-8041-458C97947DF5}" type="pres">
      <dgm:prSet presAssocID="{0F0C3600-2059-46B7-8EB4-6D975D545BD3}" presName="composite" presStyleCnt="0"/>
      <dgm:spPr/>
    </dgm:pt>
    <dgm:pt modelId="{A0418E8B-7B3E-4410-A260-27C01427590B}" type="pres">
      <dgm:prSet presAssocID="{0F0C3600-2059-46B7-8EB4-6D975D545BD3}" presName="imgShp" presStyleLbl="fgImgPlace1" presStyleIdx="1" presStyleCnt="3" custScaleX="28127" custScaleY="25895" custLinFactNeighborX="-1645" custLinFactNeighborY="-19946"/>
      <dgm:spPr>
        <a:solidFill>
          <a:schemeClr val="accent1">
            <a:lumMod val="40000"/>
            <a:lumOff val="60000"/>
          </a:schemeClr>
        </a:solidFill>
      </dgm:spPr>
    </dgm:pt>
    <dgm:pt modelId="{100C1974-FF38-40F7-A879-ABF985D82862}" type="pres">
      <dgm:prSet presAssocID="{0F0C3600-2059-46B7-8EB4-6D975D545BD3}" presName="txShp" presStyleLbl="node1" presStyleIdx="1" presStyleCnt="3" custScaleX="98007" custScaleY="33419" custLinFactNeighborX="907" custLinFactNeighborY="-196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1D85F0-6EE3-4075-8D2C-546E435F1F01}" type="pres">
      <dgm:prSet presAssocID="{5E06A570-2E2A-4EE4-9A8B-E2BD5B199886}" presName="spacing" presStyleCnt="0"/>
      <dgm:spPr/>
    </dgm:pt>
    <dgm:pt modelId="{32570128-F64A-4D12-B093-7C7EC690E9A4}" type="pres">
      <dgm:prSet presAssocID="{A279E0B5-2B9F-45F3-AFED-D6424A4C8B29}" presName="composite" presStyleCnt="0"/>
      <dgm:spPr/>
    </dgm:pt>
    <dgm:pt modelId="{BB65D292-7E03-4749-AD83-538A2C905153}" type="pres">
      <dgm:prSet presAssocID="{A279E0B5-2B9F-45F3-AFED-D6424A4C8B29}" presName="imgShp" presStyleLbl="fgImgPlace1" presStyleIdx="2" presStyleCnt="3" custScaleX="26264" custScaleY="23688" custLinFactNeighborX="1000" custLinFactNeighborY="-41585"/>
      <dgm:spPr>
        <a:solidFill>
          <a:schemeClr val="accent1">
            <a:lumMod val="40000"/>
            <a:lumOff val="60000"/>
          </a:schemeClr>
        </a:solidFill>
      </dgm:spPr>
    </dgm:pt>
    <dgm:pt modelId="{5E5CB4B4-4FAF-4DA3-B3D5-F73389E70BCC}" type="pres">
      <dgm:prSet presAssocID="{A279E0B5-2B9F-45F3-AFED-D6424A4C8B29}" presName="txShp" presStyleLbl="node1" presStyleIdx="2" presStyleCnt="3" custScaleX="102461" custScaleY="34035" custLinFactNeighborX="34" custLinFactNeighborY="-393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BA0C61-F00C-437B-B35A-0F58EF127EDD}" type="presOf" srcId="{4AA86665-8155-41F8-AC5B-6FC445A2F9BE}" destId="{330FF9DA-21C3-489D-A9B2-49F9F68FA72A}" srcOrd="0" destOrd="0" presId="urn:microsoft.com/office/officeart/2005/8/layout/vList3"/>
    <dgm:cxn modelId="{40D69A63-516C-46B5-81BB-754F43E5ABA6}" type="presOf" srcId="{A279E0B5-2B9F-45F3-AFED-D6424A4C8B29}" destId="{5E5CB4B4-4FAF-4DA3-B3D5-F73389E70BCC}" srcOrd="0" destOrd="0" presId="urn:microsoft.com/office/officeart/2005/8/layout/vList3"/>
    <dgm:cxn modelId="{B893F9C1-280A-453C-830B-9A81F71CA371}" type="presOf" srcId="{470AEF44-6C9E-42B3-9E02-30D7DD6EFB63}" destId="{19DC18D5-0174-4317-8260-CE332092FF5D}" srcOrd="0" destOrd="0" presId="urn:microsoft.com/office/officeart/2005/8/layout/vList3"/>
    <dgm:cxn modelId="{8967894A-95B5-4608-8D72-583877AB6515}" srcId="{4AA86665-8155-41F8-AC5B-6FC445A2F9BE}" destId="{0F0C3600-2059-46B7-8EB4-6D975D545BD3}" srcOrd="1" destOrd="0" parTransId="{6DAFD32E-ECF9-4FD1-9238-BD0A28C1C9E2}" sibTransId="{5E06A570-2E2A-4EE4-9A8B-E2BD5B199886}"/>
    <dgm:cxn modelId="{91D094E1-CCD5-4CA8-A006-AC7CFE8709B5}" srcId="{4AA86665-8155-41F8-AC5B-6FC445A2F9BE}" destId="{470AEF44-6C9E-42B3-9E02-30D7DD6EFB63}" srcOrd="0" destOrd="0" parTransId="{B18E3A2A-676A-4C23-A985-09F17E634A4E}" sibTransId="{ED083A93-D4B2-42C5-9400-41334945D0E8}"/>
    <dgm:cxn modelId="{DB63C1E1-D18A-4882-9EB1-BAEDCFBA51BD}" type="presOf" srcId="{0F0C3600-2059-46B7-8EB4-6D975D545BD3}" destId="{100C1974-FF38-40F7-A879-ABF985D82862}" srcOrd="0" destOrd="0" presId="urn:microsoft.com/office/officeart/2005/8/layout/vList3"/>
    <dgm:cxn modelId="{C887B9B2-0F25-4E2D-83B0-A25FA76432CB}" srcId="{4AA86665-8155-41F8-AC5B-6FC445A2F9BE}" destId="{A279E0B5-2B9F-45F3-AFED-D6424A4C8B29}" srcOrd="2" destOrd="0" parTransId="{AB73FD38-8F5E-4DEB-A82F-B7CC7B37EFC2}" sibTransId="{6382F125-1C8D-410D-A5AC-BF79DD299792}"/>
    <dgm:cxn modelId="{63FA6292-C1C0-4CF1-BDA6-91D9F72C6F28}" type="presParOf" srcId="{330FF9DA-21C3-489D-A9B2-49F9F68FA72A}" destId="{145B78BC-3A1A-4543-B17A-41DDF9980038}" srcOrd="0" destOrd="0" presId="urn:microsoft.com/office/officeart/2005/8/layout/vList3"/>
    <dgm:cxn modelId="{0A83CE28-21B2-428E-8E02-2E9ADE0B7F84}" type="presParOf" srcId="{145B78BC-3A1A-4543-B17A-41DDF9980038}" destId="{55A23425-0266-4C20-B435-AC6E4B364773}" srcOrd="0" destOrd="0" presId="urn:microsoft.com/office/officeart/2005/8/layout/vList3"/>
    <dgm:cxn modelId="{54C539C6-31E5-4840-B78A-845D62774E8C}" type="presParOf" srcId="{145B78BC-3A1A-4543-B17A-41DDF9980038}" destId="{19DC18D5-0174-4317-8260-CE332092FF5D}" srcOrd="1" destOrd="0" presId="urn:microsoft.com/office/officeart/2005/8/layout/vList3"/>
    <dgm:cxn modelId="{2B52C094-749C-4B74-8160-BEDF8DAA7D95}" type="presParOf" srcId="{330FF9DA-21C3-489D-A9B2-49F9F68FA72A}" destId="{078A26AD-757B-4384-B194-6A75D2A4EEDC}" srcOrd="1" destOrd="0" presId="urn:microsoft.com/office/officeart/2005/8/layout/vList3"/>
    <dgm:cxn modelId="{F0EA1F0F-49E2-4030-804B-54C435929FE3}" type="presParOf" srcId="{330FF9DA-21C3-489D-A9B2-49F9F68FA72A}" destId="{37854A50-87D1-4200-8041-458C97947DF5}" srcOrd="2" destOrd="0" presId="urn:microsoft.com/office/officeart/2005/8/layout/vList3"/>
    <dgm:cxn modelId="{3F7151BF-29DF-440D-A2D3-BD6C7041A27A}" type="presParOf" srcId="{37854A50-87D1-4200-8041-458C97947DF5}" destId="{A0418E8B-7B3E-4410-A260-27C01427590B}" srcOrd="0" destOrd="0" presId="urn:microsoft.com/office/officeart/2005/8/layout/vList3"/>
    <dgm:cxn modelId="{1E922AFF-4907-4E59-948A-4712F92CBCA0}" type="presParOf" srcId="{37854A50-87D1-4200-8041-458C97947DF5}" destId="{100C1974-FF38-40F7-A879-ABF985D82862}" srcOrd="1" destOrd="0" presId="urn:microsoft.com/office/officeart/2005/8/layout/vList3"/>
    <dgm:cxn modelId="{09001197-87D0-4E87-AE2A-EE0EC5C150D1}" type="presParOf" srcId="{330FF9DA-21C3-489D-A9B2-49F9F68FA72A}" destId="{8B1D85F0-6EE3-4075-8D2C-546E435F1F01}" srcOrd="3" destOrd="0" presId="urn:microsoft.com/office/officeart/2005/8/layout/vList3"/>
    <dgm:cxn modelId="{3BA4D3B8-0E74-4720-ABEF-8AF886EF6C46}" type="presParOf" srcId="{330FF9DA-21C3-489D-A9B2-49F9F68FA72A}" destId="{32570128-F64A-4D12-B093-7C7EC690E9A4}" srcOrd="4" destOrd="0" presId="urn:microsoft.com/office/officeart/2005/8/layout/vList3"/>
    <dgm:cxn modelId="{A8558FE8-6991-4D26-97EB-5A58C391938C}" type="presParOf" srcId="{32570128-F64A-4D12-B093-7C7EC690E9A4}" destId="{BB65D292-7E03-4749-AD83-538A2C905153}" srcOrd="0" destOrd="0" presId="urn:microsoft.com/office/officeart/2005/8/layout/vList3"/>
    <dgm:cxn modelId="{6DBF016A-EC32-4741-A655-1942272C2C71}" type="presParOf" srcId="{32570128-F64A-4D12-B093-7C7EC690E9A4}" destId="{5E5CB4B4-4FAF-4DA3-B3D5-F73389E70BC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AB799F-8598-44C1-8680-56F8546A7192}" type="doc">
      <dgm:prSet loTypeId="urn:microsoft.com/office/officeart/2005/8/layout/process3" loCatId="process" qsTypeId="urn:microsoft.com/office/officeart/2005/8/quickstyle/simple1" qsCatId="simple" csTypeId="urn:microsoft.com/office/officeart/2005/8/colors/colorful1" csCatId="colorful" phldr="1"/>
      <dgm:spPr/>
    </dgm:pt>
    <dgm:pt modelId="{A89D7CFF-E329-4773-8AA8-0FBC959AEF64}">
      <dgm:prSet phldrT="[Текст]" custT="1"/>
      <dgm:spPr/>
      <dgm:t>
        <a:bodyPr/>
        <a:lstStyle/>
        <a:p>
          <a:r>
            <a:rPr lang="ru-RU" sz="1000" dirty="0" smtClean="0"/>
            <a:t>Май</a:t>
          </a:r>
          <a:endParaRPr lang="ru-RU" sz="1000" dirty="0"/>
        </a:p>
      </dgm:t>
    </dgm:pt>
    <dgm:pt modelId="{16B4711B-9586-493E-A25C-408EBBEF6C14}" type="parTrans" cxnId="{6BC905AE-F4C0-40C9-B29E-3F84684170AE}">
      <dgm:prSet/>
      <dgm:spPr/>
      <dgm:t>
        <a:bodyPr/>
        <a:lstStyle/>
        <a:p>
          <a:endParaRPr lang="ru-RU"/>
        </a:p>
      </dgm:t>
    </dgm:pt>
    <dgm:pt modelId="{81EA78AE-9904-4574-BC5A-EC2B91F814A9}" type="sibTrans" cxnId="{6BC905AE-F4C0-40C9-B29E-3F84684170AE}">
      <dgm:prSet/>
      <dgm:spPr/>
      <dgm:t>
        <a:bodyPr/>
        <a:lstStyle/>
        <a:p>
          <a:endParaRPr lang="ru-RU"/>
        </a:p>
      </dgm:t>
    </dgm:pt>
    <dgm:pt modelId="{6D77D9C4-C1B9-46A4-A91B-B94DA3E1EF88}">
      <dgm:prSet phldrT="[Текст]" custT="1"/>
      <dgm:spPr/>
      <dgm:t>
        <a:bodyPr/>
        <a:lstStyle/>
        <a:p>
          <a:r>
            <a:rPr lang="ru-RU" sz="1000" dirty="0" smtClean="0"/>
            <a:t>Июнь</a:t>
          </a:r>
          <a:endParaRPr lang="ru-RU" sz="1000" dirty="0"/>
        </a:p>
      </dgm:t>
    </dgm:pt>
    <dgm:pt modelId="{7E5E84B1-38F2-4D5F-BD35-E9D34FEC16A8}" type="parTrans" cxnId="{CC6E4050-4CA0-4BB8-843C-FE58FE7C2E7D}">
      <dgm:prSet/>
      <dgm:spPr/>
      <dgm:t>
        <a:bodyPr/>
        <a:lstStyle/>
        <a:p>
          <a:endParaRPr lang="ru-RU"/>
        </a:p>
      </dgm:t>
    </dgm:pt>
    <dgm:pt modelId="{C688CAFC-4708-4E9C-9A94-47AE3EE13FD9}" type="sibTrans" cxnId="{CC6E4050-4CA0-4BB8-843C-FE58FE7C2E7D}">
      <dgm:prSet/>
      <dgm:spPr/>
      <dgm:t>
        <a:bodyPr/>
        <a:lstStyle/>
        <a:p>
          <a:endParaRPr lang="ru-RU"/>
        </a:p>
      </dgm:t>
    </dgm:pt>
    <dgm:pt modelId="{20F69644-CB7F-4507-A290-BBC1D9936271}">
      <dgm:prSet phldrT="[Текст]" custT="1"/>
      <dgm:spPr/>
      <dgm:t>
        <a:bodyPr/>
        <a:lstStyle/>
        <a:p>
          <a:r>
            <a:rPr lang="ru-RU" sz="1000" dirty="0" smtClean="0"/>
            <a:t>Июль</a:t>
          </a:r>
          <a:endParaRPr lang="ru-RU" sz="1000" dirty="0"/>
        </a:p>
      </dgm:t>
    </dgm:pt>
    <dgm:pt modelId="{9CC1DF5C-6AB4-4FDB-AB50-973ABCAFFA13}" type="parTrans" cxnId="{2E65132C-8390-4FF5-9070-8C013155AA64}">
      <dgm:prSet/>
      <dgm:spPr/>
      <dgm:t>
        <a:bodyPr/>
        <a:lstStyle/>
        <a:p>
          <a:endParaRPr lang="ru-RU"/>
        </a:p>
      </dgm:t>
    </dgm:pt>
    <dgm:pt modelId="{AF46B573-5218-4CF3-91AE-2EA6472B91CA}" type="sibTrans" cxnId="{2E65132C-8390-4FF5-9070-8C013155AA64}">
      <dgm:prSet/>
      <dgm:spPr/>
      <dgm:t>
        <a:bodyPr/>
        <a:lstStyle/>
        <a:p>
          <a:endParaRPr lang="ru-RU"/>
        </a:p>
      </dgm:t>
    </dgm:pt>
    <dgm:pt modelId="{7CF6F5A5-A1E9-4A82-B076-74EDE30998FD}">
      <dgm:prSet phldrT="[Текст]" custT="1"/>
      <dgm:spPr/>
      <dgm:t>
        <a:bodyPr/>
        <a:lstStyle/>
        <a:p>
          <a:r>
            <a:rPr lang="ru-RU" sz="1000" dirty="0" smtClean="0"/>
            <a:t>Август</a:t>
          </a:r>
          <a:endParaRPr lang="ru-RU" sz="1000" dirty="0"/>
        </a:p>
      </dgm:t>
    </dgm:pt>
    <dgm:pt modelId="{63AC3DAE-648A-4F22-A3F3-55BF77CC8A87}" type="parTrans" cxnId="{E377F26D-9810-43C4-9FE8-461809A1CE95}">
      <dgm:prSet/>
      <dgm:spPr/>
      <dgm:t>
        <a:bodyPr/>
        <a:lstStyle/>
        <a:p>
          <a:endParaRPr lang="ru-RU"/>
        </a:p>
      </dgm:t>
    </dgm:pt>
    <dgm:pt modelId="{86CED9C8-0603-4B17-8015-978C2C510AA9}" type="sibTrans" cxnId="{E377F26D-9810-43C4-9FE8-461809A1CE95}">
      <dgm:prSet/>
      <dgm:spPr/>
      <dgm:t>
        <a:bodyPr/>
        <a:lstStyle/>
        <a:p>
          <a:endParaRPr lang="ru-RU"/>
        </a:p>
      </dgm:t>
    </dgm:pt>
    <dgm:pt modelId="{AFFA34A3-A368-4F1B-AFC9-FC30559A385D}">
      <dgm:prSet/>
      <dgm:spPr/>
      <dgm:t>
        <a:bodyPr/>
        <a:lstStyle/>
        <a:p>
          <a:r>
            <a:rPr lang="ru-RU" b="1" dirty="0" smtClean="0">
              <a:solidFill>
                <a:schemeClr val="accent6">
                  <a:lumMod val="50000"/>
                </a:schemeClr>
              </a:solidFill>
            </a:rPr>
            <a:t>4 дня </a:t>
          </a:r>
          <a:r>
            <a:rPr lang="ru-RU" dirty="0" smtClean="0"/>
            <a:t>использовано</a:t>
          </a:r>
          <a:endParaRPr lang="ru-RU" dirty="0"/>
        </a:p>
      </dgm:t>
    </dgm:pt>
    <dgm:pt modelId="{E9DF7F42-8411-4DDE-BD3D-3B6387FF279F}" type="parTrans" cxnId="{72AA7ABA-94CF-4F3A-8D18-2BECE0AB7BD8}">
      <dgm:prSet/>
      <dgm:spPr/>
      <dgm:t>
        <a:bodyPr/>
        <a:lstStyle/>
        <a:p>
          <a:endParaRPr lang="ru-RU"/>
        </a:p>
      </dgm:t>
    </dgm:pt>
    <dgm:pt modelId="{A72B7D74-A583-4D38-A205-69E6AFD9E1BE}" type="sibTrans" cxnId="{72AA7ABA-94CF-4F3A-8D18-2BECE0AB7BD8}">
      <dgm:prSet/>
      <dgm:spPr/>
      <dgm:t>
        <a:bodyPr/>
        <a:lstStyle/>
        <a:p>
          <a:endParaRPr lang="ru-RU"/>
        </a:p>
      </dgm:t>
    </dgm:pt>
    <dgm:pt modelId="{18A9CAC7-C895-41D0-B190-5A3AB9793BE9}">
      <dgm:prSet/>
      <dgm:spPr/>
      <dgm:t>
        <a:bodyPr/>
        <a:lstStyle/>
        <a:p>
          <a:r>
            <a:rPr lang="ru-RU" b="1" dirty="0" smtClean="0">
              <a:solidFill>
                <a:srgbClr val="0070C0"/>
              </a:solidFill>
            </a:rPr>
            <a:t>0</a:t>
          </a:r>
          <a:r>
            <a:rPr lang="ru-RU" dirty="0" smtClean="0"/>
            <a:t> накоплено</a:t>
          </a:r>
          <a:endParaRPr lang="ru-RU" dirty="0"/>
        </a:p>
      </dgm:t>
    </dgm:pt>
    <dgm:pt modelId="{5B10FC82-13C2-43AC-A638-2D2301732A8B}" type="parTrans" cxnId="{20A12733-F6F1-4B5C-8FF4-7CC6EE138742}">
      <dgm:prSet/>
      <dgm:spPr/>
      <dgm:t>
        <a:bodyPr/>
        <a:lstStyle/>
        <a:p>
          <a:endParaRPr lang="ru-RU"/>
        </a:p>
      </dgm:t>
    </dgm:pt>
    <dgm:pt modelId="{996B1A63-2CD1-4BCB-97BA-0BB746CDE2D4}" type="sibTrans" cxnId="{20A12733-F6F1-4B5C-8FF4-7CC6EE138742}">
      <dgm:prSet/>
      <dgm:spPr/>
      <dgm:t>
        <a:bodyPr/>
        <a:lstStyle/>
        <a:p>
          <a:endParaRPr lang="ru-RU"/>
        </a:p>
      </dgm:t>
    </dgm:pt>
    <dgm:pt modelId="{5A664444-72C1-49B9-ABE2-2EC5938DCAD7}">
      <dgm:prSet/>
      <dgm:spPr/>
      <dgm:t>
        <a:bodyPr/>
        <a:lstStyle/>
        <a:p>
          <a:pPr defTabSz="987425"/>
          <a:r>
            <a:rPr lang="ru-RU" b="1" dirty="0" smtClean="0">
              <a:solidFill>
                <a:schemeClr val="accent6">
                  <a:lumMod val="50000"/>
                </a:schemeClr>
              </a:solidFill>
            </a:rPr>
            <a:t>2 дня </a:t>
          </a:r>
          <a:r>
            <a:rPr lang="ru-RU" dirty="0" smtClean="0"/>
            <a:t>использовано</a:t>
          </a:r>
          <a:endParaRPr lang="ru-RU" dirty="0"/>
        </a:p>
      </dgm:t>
    </dgm:pt>
    <dgm:pt modelId="{2F1F6015-7CFD-4B2B-B384-615C8B74A0C7}" type="parTrans" cxnId="{027EFA22-EB2D-4DE5-91AE-D92EA25F6B46}">
      <dgm:prSet/>
      <dgm:spPr/>
      <dgm:t>
        <a:bodyPr/>
        <a:lstStyle/>
        <a:p>
          <a:endParaRPr lang="ru-RU"/>
        </a:p>
      </dgm:t>
    </dgm:pt>
    <dgm:pt modelId="{A5585637-03E8-481F-84D9-6D1C9B34EC33}" type="sibTrans" cxnId="{027EFA22-EB2D-4DE5-91AE-D92EA25F6B46}">
      <dgm:prSet/>
      <dgm:spPr/>
      <dgm:t>
        <a:bodyPr/>
        <a:lstStyle/>
        <a:p>
          <a:endParaRPr lang="ru-RU"/>
        </a:p>
      </dgm:t>
    </dgm:pt>
    <dgm:pt modelId="{CC1D4663-EC04-47C0-89DF-95585E172E5C}">
      <dgm:prSet/>
      <dgm:spPr/>
      <dgm:t>
        <a:bodyPr/>
        <a:lstStyle/>
        <a:p>
          <a:pPr defTabSz="488950"/>
          <a:r>
            <a:rPr lang="ru-RU" b="1" dirty="0" smtClean="0">
              <a:solidFill>
                <a:srgbClr val="0070C0"/>
              </a:solidFill>
            </a:rPr>
            <a:t>2</a:t>
          </a:r>
          <a:r>
            <a:rPr lang="ru-RU" dirty="0" smtClean="0"/>
            <a:t> накоплено</a:t>
          </a:r>
          <a:endParaRPr lang="ru-RU" dirty="0"/>
        </a:p>
      </dgm:t>
    </dgm:pt>
    <dgm:pt modelId="{BEFA9EEF-470E-4D81-85F6-E9828E09C08E}" type="parTrans" cxnId="{FE23BF70-08E6-4994-A136-DDCC448834DA}">
      <dgm:prSet/>
      <dgm:spPr/>
      <dgm:t>
        <a:bodyPr/>
        <a:lstStyle/>
        <a:p>
          <a:endParaRPr lang="ru-RU"/>
        </a:p>
      </dgm:t>
    </dgm:pt>
    <dgm:pt modelId="{A4E0D087-BB30-4B66-B0B8-5813CD72BF38}" type="sibTrans" cxnId="{FE23BF70-08E6-4994-A136-DDCC448834DA}">
      <dgm:prSet/>
      <dgm:spPr/>
      <dgm:t>
        <a:bodyPr/>
        <a:lstStyle/>
        <a:p>
          <a:endParaRPr lang="ru-RU"/>
        </a:p>
      </dgm:t>
    </dgm:pt>
    <dgm:pt modelId="{70F733E5-31FE-418A-8A29-7D57D6012C78}">
      <dgm:prSet/>
      <dgm:spPr/>
      <dgm:t>
        <a:bodyPr/>
        <a:lstStyle/>
        <a:p>
          <a:r>
            <a:rPr lang="ru-RU" b="1" dirty="0" smtClean="0">
              <a:solidFill>
                <a:schemeClr val="accent6">
                  <a:lumMod val="50000"/>
                </a:schemeClr>
              </a:solidFill>
            </a:rPr>
            <a:t>3 дня </a:t>
          </a:r>
          <a:r>
            <a:rPr lang="ru-RU" dirty="0" smtClean="0"/>
            <a:t>использовано</a:t>
          </a:r>
          <a:endParaRPr lang="ru-RU" dirty="0"/>
        </a:p>
      </dgm:t>
    </dgm:pt>
    <dgm:pt modelId="{58761EE9-883A-4603-A9F7-3362B97BB919}" type="parTrans" cxnId="{619A639B-4D97-4A7C-AD5D-051ABF655875}">
      <dgm:prSet/>
      <dgm:spPr/>
      <dgm:t>
        <a:bodyPr/>
        <a:lstStyle/>
        <a:p>
          <a:endParaRPr lang="ru-RU"/>
        </a:p>
      </dgm:t>
    </dgm:pt>
    <dgm:pt modelId="{D396A6CD-2B62-4635-AC97-94A251C366A0}" type="sibTrans" cxnId="{619A639B-4D97-4A7C-AD5D-051ABF655875}">
      <dgm:prSet/>
      <dgm:spPr/>
      <dgm:t>
        <a:bodyPr/>
        <a:lstStyle/>
        <a:p>
          <a:endParaRPr lang="ru-RU"/>
        </a:p>
      </dgm:t>
    </dgm:pt>
    <dgm:pt modelId="{146FDD49-7D50-4BF1-9E2F-8ECD85181213}">
      <dgm:prSet/>
      <dgm:spPr/>
      <dgm:t>
        <a:bodyPr/>
        <a:lstStyle/>
        <a:p>
          <a:r>
            <a:rPr lang="ru-RU" b="1" dirty="0" smtClean="0">
              <a:solidFill>
                <a:srgbClr val="0070C0"/>
              </a:solidFill>
            </a:rPr>
            <a:t>1</a:t>
          </a:r>
          <a:r>
            <a:rPr lang="ru-RU" dirty="0" smtClean="0"/>
            <a:t> накоплен</a:t>
          </a:r>
          <a:endParaRPr lang="ru-RU" dirty="0"/>
        </a:p>
      </dgm:t>
    </dgm:pt>
    <dgm:pt modelId="{098E3B10-B27D-4542-87A7-8BE425EDC6A8}" type="parTrans" cxnId="{2AFD55A7-4A11-49E1-9B91-B3B418FA9884}">
      <dgm:prSet/>
      <dgm:spPr/>
      <dgm:t>
        <a:bodyPr/>
        <a:lstStyle/>
        <a:p>
          <a:endParaRPr lang="ru-RU"/>
        </a:p>
      </dgm:t>
    </dgm:pt>
    <dgm:pt modelId="{EC1C2B90-76BB-4BC3-BAE1-A2626BD76B6E}" type="sibTrans" cxnId="{2AFD55A7-4A11-49E1-9B91-B3B418FA9884}">
      <dgm:prSet/>
      <dgm:spPr/>
      <dgm:t>
        <a:bodyPr/>
        <a:lstStyle/>
        <a:p>
          <a:endParaRPr lang="ru-RU"/>
        </a:p>
      </dgm:t>
    </dgm:pt>
    <dgm:pt modelId="{02F60535-2304-4E14-804D-37A3C0ECBA0F}">
      <dgm:prSet/>
      <dgm:spPr/>
      <dgm:t>
        <a:bodyPr/>
        <a:lstStyle/>
        <a:p>
          <a:r>
            <a:rPr lang="ru-RU" b="1" dirty="0" smtClean="0">
              <a:solidFill>
                <a:schemeClr val="accent6">
                  <a:lumMod val="50000"/>
                </a:schemeClr>
              </a:solidFill>
            </a:rPr>
            <a:t>Дни НЕ </a:t>
          </a:r>
          <a:r>
            <a:rPr lang="ru-RU" dirty="0" smtClean="0"/>
            <a:t>использованы</a:t>
          </a:r>
          <a:endParaRPr lang="ru-RU" dirty="0"/>
        </a:p>
      </dgm:t>
    </dgm:pt>
    <dgm:pt modelId="{AD7F7287-5DB1-49DA-ACB0-CA23913EA156}" type="parTrans" cxnId="{791F5724-0378-4597-AD29-0BA29B5EDE0D}">
      <dgm:prSet/>
      <dgm:spPr/>
      <dgm:t>
        <a:bodyPr/>
        <a:lstStyle/>
        <a:p>
          <a:endParaRPr lang="ru-RU"/>
        </a:p>
      </dgm:t>
    </dgm:pt>
    <dgm:pt modelId="{71533CCD-2E07-4688-8077-6437CF7130DE}" type="sibTrans" cxnId="{791F5724-0378-4597-AD29-0BA29B5EDE0D}">
      <dgm:prSet/>
      <dgm:spPr/>
      <dgm:t>
        <a:bodyPr/>
        <a:lstStyle/>
        <a:p>
          <a:endParaRPr lang="ru-RU"/>
        </a:p>
      </dgm:t>
    </dgm:pt>
    <dgm:pt modelId="{824BCC05-E232-47A8-824C-F316BCD53BCE}" type="pres">
      <dgm:prSet presAssocID="{1DAB799F-8598-44C1-8680-56F8546A7192}" presName="linearFlow" presStyleCnt="0">
        <dgm:presLayoutVars>
          <dgm:dir/>
          <dgm:animLvl val="lvl"/>
          <dgm:resizeHandles val="exact"/>
        </dgm:presLayoutVars>
      </dgm:prSet>
      <dgm:spPr/>
    </dgm:pt>
    <dgm:pt modelId="{D226A805-DB54-49A9-ABED-18A5573AD40B}" type="pres">
      <dgm:prSet presAssocID="{A89D7CFF-E329-4773-8AA8-0FBC959AEF64}" presName="composite" presStyleCnt="0"/>
      <dgm:spPr/>
    </dgm:pt>
    <dgm:pt modelId="{7DC86645-6C3A-48BC-A3AF-A89A4367D1C3}" type="pres">
      <dgm:prSet presAssocID="{A89D7CFF-E329-4773-8AA8-0FBC959AEF64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21AFC2-35B6-464C-84CC-88D26A60541B}" type="pres">
      <dgm:prSet presAssocID="{A89D7CFF-E329-4773-8AA8-0FBC959AEF64}" presName="parSh" presStyleLbl="node1" presStyleIdx="0" presStyleCnt="4"/>
      <dgm:spPr/>
      <dgm:t>
        <a:bodyPr/>
        <a:lstStyle/>
        <a:p>
          <a:endParaRPr lang="ru-RU"/>
        </a:p>
      </dgm:t>
    </dgm:pt>
    <dgm:pt modelId="{2358557B-BF67-4BFA-9C1A-D79924A0F8CB}" type="pres">
      <dgm:prSet presAssocID="{A89D7CFF-E329-4773-8AA8-0FBC959AEF64}" presName="desTx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6D6F36-6635-40DE-BB8A-E814DF164FDA}" type="pres">
      <dgm:prSet presAssocID="{81EA78AE-9904-4574-BC5A-EC2B91F814A9}" presName="sibTrans" presStyleLbl="sibTrans2D1" presStyleIdx="0" presStyleCnt="3"/>
      <dgm:spPr/>
      <dgm:t>
        <a:bodyPr/>
        <a:lstStyle/>
        <a:p>
          <a:endParaRPr lang="ru-RU"/>
        </a:p>
      </dgm:t>
    </dgm:pt>
    <dgm:pt modelId="{3E13C8A4-EF7D-4CBD-A129-51EDA5BA9352}" type="pres">
      <dgm:prSet presAssocID="{81EA78AE-9904-4574-BC5A-EC2B91F814A9}" presName="connTx" presStyleLbl="sibTrans2D1" presStyleIdx="0" presStyleCnt="3"/>
      <dgm:spPr/>
      <dgm:t>
        <a:bodyPr/>
        <a:lstStyle/>
        <a:p>
          <a:endParaRPr lang="ru-RU"/>
        </a:p>
      </dgm:t>
    </dgm:pt>
    <dgm:pt modelId="{AE84F943-857D-4895-9127-7DBCC0A3DA54}" type="pres">
      <dgm:prSet presAssocID="{6D77D9C4-C1B9-46A4-A91B-B94DA3E1EF88}" presName="composite" presStyleCnt="0"/>
      <dgm:spPr/>
    </dgm:pt>
    <dgm:pt modelId="{4DF323C0-A697-4FC2-9513-89E71B100BAB}" type="pres">
      <dgm:prSet presAssocID="{6D77D9C4-C1B9-46A4-A91B-B94DA3E1EF88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59E275-4576-499E-9609-0724B3B300F9}" type="pres">
      <dgm:prSet presAssocID="{6D77D9C4-C1B9-46A4-A91B-B94DA3E1EF88}" presName="parSh" presStyleLbl="node1" presStyleIdx="1" presStyleCnt="4"/>
      <dgm:spPr/>
      <dgm:t>
        <a:bodyPr/>
        <a:lstStyle/>
        <a:p>
          <a:endParaRPr lang="ru-RU"/>
        </a:p>
      </dgm:t>
    </dgm:pt>
    <dgm:pt modelId="{0D537128-C9C5-4A12-A020-0966211B3802}" type="pres">
      <dgm:prSet presAssocID="{6D77D9C4-C1B9-46A4-A91B-B94DA3E1EF88}" presName="desTx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811766-3D51-4906-BF14-9A76BFBB1671}" type="pres">
      <dgm:prSet presAssocID="{C688CAFC-4708-4E9C-9A94-47AE3EE13FD9}" presName="sibTrans" presStyleLbl="sibTrans2D1" presStyleIdx="1" presStyleCnt="3"/>
      <dgm:spPr/>
      <dgm:t>
        <a:bodyPr/>
        <a:lstStyle/>
        <a:p>
          <a:endParaRPr lang="ru-RU"/>
        </a:p>
      </dgm:t>
    </dgm:pt>
    <dgm:pt modelId="{35BC15AB-29B9-465F-BF2B-FE5BEC1BF557}" type="pres">
      <dgm:prSet presAssocID="{C688CAFC-4708-4E9C-9A94-47AE3EE13FD9}" presName="connTx" presStyleLbl="sibTrans2D1" presStyleIdx="1" presStyleCnt="3"/>
      <dgm:spPr/>
      <dgm:t>
        <a:bodyPr/>
        <a:lstStyle/>
        <a:p>
          <a:endParaRPr lang="ru-RU"/>
        </a:p>
      </dgm:t>
    </dgm:pt>
    <dgm:pt modelId="{D94EDFA6-746A-4013-842A-6CB8D0E4CF3A}" type="pres">
      <dgm:prSet presAssocID="{20F69644-CB7F-4507-A290-BBC1D9936271}" presName="composite" presStyleCnt="0"/>
      <dgm:spPr/>
    </dgm:pt>
    <dgm:pt modelId="{A2CF270B-9146-4EE3-B614-13ADDF18CFD5}" type="pres">
      <dgm:prSet presAssocID="{20F69644-CB7F-4507-A290-BBC1D9936271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70D189-6560-421B-A285-65C28F2A4939}" type="pres">
      <dgm:prSet presAssocID="{20F69644-CB7F-4507-A290-BBC1D9936271}" presName="parSh" presStyleLbl="node1" presStyleIdx="2" presStyleCnt="4"/>
      <dgm:spPr/>
      <dgm:t>
        <a:bodyPr/>
        <a:lstStyle/>
        <a:p>
          <a:endParaRPr lang="ru-RU"/>
        </a:p>
      </dgm:t>
    </dgm:pt>
    <dgm:pt modelId="{19A063F5-0060-43FA-AAB0-CC4106997320}" type="pres">
      <dgm:prSet presAssocID="{20F69644-CB7F-4507-A290-BBC1D9936271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3DB8EB-8113-4DAE-8202-FB79EEE3554D}" type="pres">
      <dgm:prSet presAssocID="{AF46B573-5218-4CF3-91AE-2EA6472B91CA}" presName="sibTrans" presStyleLbl="sibTrans2D1" presStyleIdx="2" presStyleCnt="3"/>
      <dgm:spPr/>
      <dgm:t>
        <a:bodyPr/>
        <a:lstStyle/>
        <a:p>
          <a:endParaRPr lang="ru-RU"/>
        </a:p>
      </dgm:t>
    </dgm:pt>
    <dgm:pt modelId="{A04C98D3-0664-4917-B8ED-3B378C6CE6E1}" type="pres">
      <dgm:prSet presAssocID="{AF46B573-5218-4CF3-91AE-2EA6472B91CA}" presName="connTx" presStyleLbl="sibTrans2D1" presStyleIdx="2" presStyleCnt="3"/>
      <dgm:spPr/>
      <dgm:t>
        <a:bodyPr/>
        <a:lstStyle/>
        <a:p>
          <a:endParaRPr lang="ru-RU"/>
        </a:p>
      </dgm:t>
    </dgm:pt>
    <dgm:pt modelId="{D49BFA1D-63C1-4A63-BBC4-5A60461310CE}" type="pres">
      <dgm:prSet presAssocID="{7CF6F5A5-A1E9-4A82-B076-74EDE30998FD}" presName="composite" presStyleCnt="0"/>
      <dgm:spPr/>
    </dgm:pt>
    <dgm:pt modelId="{61A77CF3-D2BA-4225-998B-B841620343E7}" type="pres">
      <dgm:prSet presAssocID="{7CF6F5A5-A1E9-4A82-B076-74EDE30998FD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630857-E3AB-404F-BB2A-D41BEAA159A1}" type="pres">
      <dgm:prSet presAssocID="{7CF6F5A5-A1E9-4A82-B076-74EDE30998FD}" presName="parSh" presStyleLbl="node1" presStyleIdx="3" presStyleCnt="4"/>
      <dgm:spPr/>
      <dgm:t>
        <a:bodyPr/>
        <a:lstStyle/>
        <a:p>
          <a:endParaRPr lang="ru-RU"/>
        </a:p>
      </dgm:t>
    </dgm:pt>
    <dgm:pt modelId="{53B5D7B1-39B1-4ECF-BC59-5E6050B5794F}" type="pres">
      <dgm:prSet presAssocID="{7CF6F5A5-A1E9-4A82-B076-74EDE30998FD}" presName="desTx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4DEF4E-C80A-4CB3-AAFE-14DB79C5455E}" type="presOf" srcId="{CC1D4663-EC04-47C0-89DF-95585E172E5C}" destId="{0D537128-C9C5-4A12-A020-0966211B3802}" srcOrd="0" destOrd="1" presId="urn:microsoft.com/office/officeart/2005/8/layout/process3"/>
    <dgm:cxn modelId="{597530E9-BDC8-4B06-8609-6A990A9FBDFF}" type="presOf" srcId="{5A664444-72C1-49B9-ABE2-2EC5938DCAD7}" destId="{0D537128-C9C5-4A12-A020-0966211B3802}" srcOrd="0" destOrd="0" presId="urn:microsoft.com/office/officeart/2005/8/layout/process3"/>
    <dgm:cxn modelId="{DA6BF120-AD18-4BBD-AACA-1BE488EE15DB}" type="presOf" srcId="{AFFA34A3-A368-4F1B-AFC9-FC30559A385D}" destId="{2358557B-BF67-4BFA-9C1A-D79924A0F8CB}" srcOrd="0" destOrd="0" presId="urn:microsoft.com/office/officeart/2005/8/layout/process3"/>
    <dgm:cxn modelId="{4ACA0CCA-1DA5-4C98-998E-B45F05A10E6A}" type="presOf" srcId="{70F733E5-31FE-418A-8A29-7D57D6012C78}" destId="{19A063F5-0060-43FA-AAB0-CC4106997320}" srcOrd="0" destOrd="0" presId="urn:microsoft.com/office/officeart/2005/8/layout/process3"/>
    <dgm:cxn modelId="{CC6E4050-4CA0-4BB8-843C-FE58FE7C2E7D}" srcId="{1DAB799F-8598-44C1-8680-56F8546A7192}" destId="{6D77D9C4-C1B9-46A4-A91B-B94DA3E1EF88}" srcOrd="1" destOrd="0" parTransId="{7E5E84B1-38F2-4D5F-BD35-E9D34FEC16A8}" sibTransId="{C688CAFC-4708-4E9C-9A94-47AE3EE13FD9}"/>
    <dgm:cxn modelId="{8A03A51D-AA31-47FC-82A5-39823073989F}" type="presOf" srcId="{A89D7CFF-E329-4773-8AA8-0FBC959AEF64}" destId="{7DC86645-6C3A-48BC-A3AF-A89A4367D1C3}" srcOrd="0" destOrd="0" presId="urn:microsoft.com/office/officeart/2005/8/layout/process3"/>
    <dgm:cxn modelId="{FE23BF70-08E6-4994-A136-DDCC448834DA}" srcId="{6D77D9C4-C1B9-46A4-A91B-B94DA3E1EF88}" destId="{CC1D4663-EC04-47C0-89DF-95585E172E5C}" srcOrd="1" destOrd="0" parTransId="{BEFA9EEF-470E-4D81-85F6-E9828E09C08E}" sibTransId="{A4E0D087-BB30-4B66-B0B8-5813CD72BF38}"/>
    <dgm:cxn modelId="{4DE8629B-211B-4008-83DD-C7F1B5FECF19}" type="presOf" srcId="{18A9CAC7-C895-41D0-B190-5A3AB9793BE9}" destId="{2358557B-BF67-4BFA-9C1A-D79924A0F8CB}" srcOrd="0" destOrd="1" presId="urn:microsoft.com/office/officeart/2005/8/layout/process3"/>
    <dgm:cxn modelId="{797A4E47-2737-45DB-90AF-6DB6C7E66BE9}" type="presOf" srcId="{02F60535-2304-4E14-804D-37A3C0ECBA0F}" destId="{53B5D7B1-39B1-4ECF-BC59-5E6050B5794F}" srcOrd="0" destOrd="0" presId="urn:microsoft.com/office/officeart/2005/8/layout/process3"/>
    <dgm:cxn modelId="{20A12733-F6F1-4B5C-8FF4-7CC6EE138742}" srcId="{A89D7CFF-E329-4773-8AA8-0FBC959AEF64}" destId="{18A9CAC7-C895-41D0-B190-5A3AB9793BE9}" srcOrd="1" destOrd="0" parTransId="{5B10FC82-13C2-43AC-A638-2D2301732A8B}" sibTransId="{996B1A63-2CD1-4BCB-97BA-0BB746CDE2D4}"/>
    <dgm:cxn modelId="{5D2F8B0A-19A2-4E27-BC63-6C3648C70012}" type="presOf" srcId="{A89D7CFF-E329-4773-8AA8-0FBC959AEF64}" destId="{F221AFC2-35B6-464C-84CC-88D26A60541B}" srcOrd="1" destOrd="0" presId="urn:microsoft.com/office/officeart/2005/8/layout/process3"/>
    <dgm:cxn modelId="{791F5724-0378-4597-AD29-0BA29B5EDE0D}" srcId="{7CF6F5A5-A1E9-4A82-B076-74EDE30998FD}" destId="{02F60535-2304-4E14-804D-37A3C0ECBA0F}" srcOrd="0" destOrd="0" parTransId="{AD7F7287-5DB1-49DA-ACB0-CA23913EA156}" sibTransId="{71533CCD-2E07-4688-8077-6437CF7130DE}"/>
    <dgm:cxn modelId="{6BC905AE-F4C0-40C9-B29E-3F84684170AE}" srcId="{1DAB799F-8598-44C1-8680-56F8546A7192}" destId="{A89D7CFF-E329-4773-8AA8-0FBC959AEF64}" srcOrd="0" destOrd="0" parTransId="{16B4711B-9586-493E-A25C-408EBBEF6C14}" sibTransId="{81EA78AE-9904-4574-BC5A-EC2B91F814A9}"/>
    <dgm:cxn modelId="{448C4A95-72D5-4E80-AED9-DD93D6C578F0}" type="presOf" srcId="{20F69644-CB7F-4507-A290-BBC1D9936271}" destId="{8F70D189-6560-421B-A285-65C28F2A4939}" srcOrd="1" destOrd="0" presId="urn:microsoft.com/office/officeart/2005/8/layout/process3"/>
    <dgm:cxn modelId="{70D59197-9128-4F6F-9729-60DB42DCF950}" type="presOf" srcId="{146FDD49-7D50-4BF1-9E2F-8ECD85181213}" destId="{19A063F5-0060-43FA-AAB0-CC4106997320}" srcOrd="0" destOrd="1" presId="urn:microsoft.com/office/officeart/2005/8/layout/process3"/>
    <dgm:cxn modelId="{94DB2EF6-B01E-4B1F-8858-C8EBAF642028}" type="presOf" srcId="{6D77D9C4-C1B9-46A4-A91B-B94DA3E1EF88}" destId="{4DF323C0-A697-4FC2-9513-89E71B100BAB}" srcOrd="0" destOrd="0" presId="urn:microsoft.com/office/officeart/2005/8/layout/process3"/>
    <dgm:cxn modelId="{FF217C78-A660-4829-AAB4-A73CA1648216}" type="presOf" srcId="{C688CAFC-4708-4E9C-9A94-47AE3EE13FD9}" destId="{35BC15AB-29B9-465F-BF2B-FE5BEC1BF557}" srcOrd="1" destOrd="0" presId="urn:microsoft.com/office/officeart/2005/8/layout/process3"/>
    <dgm:cxn modelId="{29D206B1-4442-4BC3-A918-F6253F98AB8C}" type="presOf" srcId="{81EA78AE-9904-4574-BC5A-EC2B91F814A9}" destId="{5D6D6F36-6635-40DE-BB8A-E814DF164FDA}" srcOrd="0" destOrd="0" presId="urn:microsoft.com/office/officeart/2005/8/layout/process3"/>
    <dgm:cxn modelId="{7E533E26-F214-4983-A3AD-1CCF909A94D8}" type="presOf" srcId="{81EA78AE-9904-4574-BC5A-EC2B91F814A9}" destId="{3E13C8A4-EF7D-4CBD-A129-51EDA5BA9352}" srcOrd="1" destOrd="0" presId="urn:microsoft.com/office/officeart/2005/8/layout/process3"/>
    <dgm:cxn modelId="{0B54C64C-260F-42C6-868C-6D3BFDC3C95E}" type="presOf" srcId="{7CF6F5A5-A1E9-4A82-B076-74EDE30998FD}" destId="{61A77CF3-D2BA-4225-998B-B841620343E7}" srcOrd="0" destOrd="0" presId="urn:microsoft.com/office/officeart/2005/8/layout/process3"/>
    <dgm:cxn modelId="{E377F26D-9810-43C4-9FE8-461809A1CE95}" srcId="{1DAB799F-8598-44C1-8680-56F8546A7192}" destId="{7CF6F5A5-A1E9-4A82-B076-74EDE30998FD}" srcOrd="3" destOrd="0" parTransId="{63AC3DAE-648A-4F22-A3F3-55BF77CC8A87}" sibTransId="{86CED9C8-0603-4B17-8015-978C2C510AA9}"/>
    <dgm:cxn modelId="{0EF1B67A-09F6-4898-85EA-D2673EA6A8FB}" type="presOf" srcId="{7CF6F5A5-A1E9-4A82-B076-74EDE30998FD}" destId="{F3630857-E3AB-404F-BB2A-D41BEAA159A1}" srcOrd="1" destOrd="0" presId="urn:microsoft.com/office/officeart/2005/8/layout/process3"/>
    <dgm:cxn modelId="{B3D0D90E-C308-4847-9EE2-5B83CC8A4A5C}" type="presOf" srcId="{20F69644-CB7F-4507-A290-BBC1D9936271}" destId="{A2CF270B-9146-4EE3-B614-13ADDF18CFD5}" srcOrd="0" destOrd="0" presId="urn:microsoft.com/office/officeart/2005/8/layout/process3"/>
    <dgm:cxn modelId="{4FFA8F49-0729-406A-80E9-9ADF8991E033}" type="presOf" srcId="{C688CAFC-4708-4E9C-9A94-47AE3EE13FD9}" destId="{08811766-3D51-4906-BF14-9A76BFBB1671}" srcOrd="0" destOrd="0" presId="urn:microsoft.com/office/officeart/2005/8/layout/process3"/>
    <dgm:cxn modelId="{EC9A997F-FB99-4452-B722-6E624E5D2A53}" type="presOf" srcId="{AF46B573-5218-4CF3-91AE-2EA6472B91CA}" destId="{A04C98D3-0664-4917-B8ED-3B378C6CE6E1}" srcOrd="1" destOrd="0" presId="urn:microsoft.com/office/officeart/2005/8/layout/process3"/>
    <dgm:cxn modelId="{12ABCCE9-569F-4526-B5DE-94FE21B9E18D}" type="presOf" srcId="{AF46B573-5218-4CF3-91AE-2EA6472B91CA}" destId="{5D3DB8EB-8113-4DAE-8202-FB79EEE3554D}" srcOrd="0" destOrd="0" presId="urn:microsoft.com/office/officeart/2005/8/layout/process3"/>
    <dgm:cxn modelId="{72AA7ABA-94CF-4F3A-8D18-2BECE0AB7BD8}" srcId="{A89D7CFF-E329-4773-8AA8-0FBC959AEF64}" destId="{AFFA34A3-A368-4F1B-AFC9-FC30559A385D}" srcOrd="0" destOrd="0" parTransId="{E9DF7F42-8411-4DDE-BD3D-3B6387FF279F}" sibTransId="{A72B7D74-A583-4D38-A205-69E6AFD9E1BE}"/>
    <dgm:cxn modelId="{2AFD55A7-4A11-49E1-9B91-B3B418FA9884}" srcId="{20F69644-CB7F-4507-A290-BBC1D9936271}" destId="{146FDD49-7D50-4BF1-9E2F-8ECD85181213}" srcOrd="1" destOrd="0" parTransId="{098E3B10-B27D-4542-87A7-8BE425EDC6A8}" sibTransId="{EC1C2B90-76BB-4BC3-BAE1-A2626BD76B6E}"/>
    <dgm:cxn modelId="{027EFA22-EB2D-4DE5-91AE-D92EA25F6B46}" srcId="{6D77D9C4-C1B9-46A4-A91B-B94DA3E1EF88}" destId="{5A664444-72C1-49B9-ABE2-2EC5938DCAD7}" srcOrd="0" destOrd="0" parTransId="{2F1F6015-7CFD-4B2B-B384-615C8B74A0C7}" sibTransId="{A5585637-03E8-481F-84D9-6D1C9B34EC33}"/>
    <dgm:cxn modelId="{619A639B-4D97-4A7C-AD5D-051ABF655875}" srcId="{20F69644-CB7F-4507-A290-BBC1D9936271}" destId="{70F733E5-31FE-418A-8A29-7D57D6012C78}" srcOrd="0" destOrd="0" parTransId="{58761EE9-883A-4603-A9F7-3362B97BB919}" sibTransId="{D396A6CD-2B62-4635-AC97-94A251C366A0}"/>
    <dgm:cxn modelId="{E9954996-AF85-4780-ACD3-52BDC17187AA}" type="presOf" srcId="{1DAB799F-8598-44C1-8680-56F8546A7192}" destId="{824BCC05-E232-47A8-824C-F316BCD53BCE}" srcOrd="0" destOrd="0" presId="urn:microsoft.com/office/officeart/2005/8/layout/process3"/>
    <dgm:cxn modelId="{2E65132C-8390-4FF5-9070-8C013155AA64}" srcId="{1DAB799F-8598-44C1-8680-56F8546A7192}" destId="{20F69644-CB7F-4507-A290-BBC1D9936271}" srcOrd="2" destOrd="0" parTransId="{9CC1DF5C-6AB4-4FDB-AB50-973ABCAFFA13}" sibTransId="{AF46B573-5218-4CF3-91AE-2EA6472B91CA}"/>
    <dgm:cxn modelId="{F68C7866-44DC-4E82-968D-FDCC6A2C947E}" type="presOf" srcId="{6D77D9C4-C1B9-46A4-A91B-B94DA3E1EF88}" destId="{BD59E275-4576-499E-9609-0724B3B300F9}" srcOrd="1" destOrd="0" presId="urn:microsoft.com/office/officeart/2005/8/layout/process3"/>
    <dgm:cxn modelId="{84ABAFEA-5487-4FC1-8EA0-9FFA19909D16}" type="presParOf" srcId="{824BCC05-E232-47A8-824C-F316BCD53BCE}" destId="{D226A805-DB54-49A9-ABED-18A5573AD40B}" srcOrd="0" destOrd="0" presId="urn:microsoft.com/office/officeart/2005/8/layout/process3"/>
    <dgm:cxn modelId="{1A1C9624-5350-4364-99F5-4D0C0835C09E}" type="presParOf" srcId="{D226A805-DB54-49A9-ABED-18A5573AD40B}" destId="{7DC86645-6C3A-48BC-A3AF-A89A4367D1C3}" srcOrd="0" destOrd="0" presId="urn:microsoft.com/office/officeart/2005/8/layout/process3"/>
    <dgm:cxn modelId="{A35B08E0-5E92-4B20-A2BA-5976855F8C95}" type="presParOf" srcId="{D226A805-DB54-49A9-ABED-18A5573AD40B}" destId="{F221AFC2-35B6-464C-84CC-88D26A60541B}" srcOrd="1" destOrd="0" presId="urn:microsoft.com/office/officeart/2005/8/layout/process3"/>
    <dgm:cxn modelId="{219EA435-3592-4299-83EC-209600B3CF97}" type="presParOf" srcId="{D226A805-DB54-49A9-ABED-18A5573AD40B}" destId="{2358557B-BF67-4BFA-9C1A-D79924A0F8CB}" srcOrd="2" destOrd="0" presId="urn:microsoft.com/office/officeart/2005/8/layout/process3"/>
    <dgm:cxn modelId="{E8735BE3-416B-44A2-BCCF-2C549C0FCCB1}" type="presParOf" srcId="{824BCC05-E232-47A8-824C-F316BCD53BCE}" destId="{5D6D6F36-6635-40DE-BB8A-E814DF164FDA}" srcOrd="1" destOrd="0" presId="urn:microsoft.com/office/officeart/2005/8/layout/process3"/>
    <dgm:cxn modelId="{9E8987CD-9C92-4C07-AF87-EEC3F448C1F8}" type="presParOf" srcId="{5D6D6F36-6635-40DE-BB8A-E814DF164FDA}" destId="{3E13C8A4-EF7D-4CBD-A129-51EDA5BA9352}" srcOrd="0" destOrd="0" presId="urn:microsoft.com/office/officeart/2005/8/layout/process3"/>
    <dgm:cxn modelId="{E16D56C8-7512-449B-A93C-0665A83C170A}" type="presParOf" srcId="{824BCC05-E232-47A8-824C-F316BCD53BCE}" destId="{AE84F943-857D-4895-9127-7DBCC0A3DA54}" srcOrd="2" destOrd="0" presId="urn:microsoft.com/office/officeart/2005/8/layout/process3"/>
    <dgm:cxn modelId="{CA8277F4-2FCA-416B-81E1-35158123B682}" type="presParOf" srcId="{AE84F943-857D-4895-9127-7DBCC0A3DA54}" destId="{4DF323C0-A697-4FC2-9513-89E71B100BAB}" srcOrd="0" destOrd="0" presId="urn:microsoft.com/office/officeart/2005/8/layout/process3"/>
    <dgm:cxn modelId="{05CDC8E1-0E55-4C81-BC8A-29B8BECC5195}" type="presParOf" srcId="{AE84F943-857D-4895-9127-7DBCC0A3DA54}" destId="{BD59E275-4576-499E-9609-0724B3B300F9}" srcOrd="1" destOrd="0" presId="urn:microsoft.com/office/officeart/2005/8/layout/process3"/>
    <dgm:cxn modelId="{6E68C556-19EE-458B-B031-42139C8F8CCF}" type="presParOf" srcId="{AE84F943-857D-4895-9127-7DBCC0A3DA54}" destId="{0D537128-C9C5-4A12-A020-0966211B3802}" srcOrd="2" destOrd="0" presId="urn:microsoft.com/office/officeart/2005/8/layout/process3"/>
    <dgm:cxn modelId="{2D8F7871-DD69-4078-84FD-3F2880BD3767}" type="presParOf" srcId="{824BCC05-E232-47A8-824C-F316BCD53BCE}" destId="{08811766-3D51-4906-BF14-9A76BFBB1671}" srcOrd="3" destOrd="0" presId="urn:microsoft.com/office/officeart/2005/8/layout/process3"/>
    <dgm:cxn modelId="{8552A4C4-411A-48F5-9296-7CF81315E10D}" type="presParOf" srcId="{08811766-3D51-4906-BF14-9A76BFBB1671}" destId="{35BC15AB-29B9-465F-BF2B-FE5BEC1BF557}" srcOrd="0" destOrd="0" presId="urn:microsoft.com/office/officeart/2005/8/layout/process3"/>
    <dgm:cxn modelId="{90EEEFF8-3E3A-4E02-8CE4-7D6522B3CA98}" type="presParOf" srcId="{824BCC05-E232-47A8-824C-F316BCD53BCE}" destId="{D94EDFA6-746A-4013-842A-6CB8D0E4CF3A}" srcOrd="4" destOrd="0" presId="urn:microsoft.com/office/officeart/2005/8/layout/process3"/>
    <dgm:cxn modelId="{C81F760E-63A9-48ED-B394-DA0AAA7D3448}" type="presParOf" srcId="{D94EDFA6-746A-4013-842A-6CB8D0E4CF3A}" destId="{A2CF270B-9146-4EE3-B614-13ADDF18CFD5}" srcOrd="0" destOrd="0" presId="urn:microsoft.com/office/officeart/2005/8/layout/process3"/>
    <dgm:cxn modelId="{29A130F6-DCF8-4198-A178-4D769559285E}" type="presParOf" srcId="{D94EDFA6-746A-4013-842A-6CB8D0E4CF3A}" destId="{8F70D189-6560-421B-A285-65C28F2A4939}" srcOrd="1" destOrd="0" presId="urn:microsoft.com/office/officeart/2005/8/layout/process3"/>
    <dgm:cxn modelId="{8513E00D-A9E6-4BE8-B7A0-7CAAA630FD40}" type="presParOf" srcId="{D94EDFA6-746A-4013-842A-6CB8D0E4CF3A}" destId="{19A063F5-0060-43FA-AAB0-CC4106997320}" srcOrd="2" destOrd="0" presId="urn:microsoft.com/office/officeart/2005/8/layout/process3"/>
    <dgm:cxn modelId="{B5294F6E-A88E-4AC3-AD30-C55B0CD7D69B}" type="presParOf" srcId="{824BCC05-E232-47A8-824C-F316BCD53BCE}" destId="{5D3DB8EB-8113-4DAE-8202-FB79EEE3554D}" srcOrd="5" destOrd="0" presId="urn:microsoft.com/office/officeart/2005/8/layout/process3"/>
    <dgm:cxn modelId="{F88D9CA5-A25F-4218-8BCC-A25CD47BBE77}" type="presParOf" srcId="{5D3DB8EB-8113-4DAE-8202-FB79EEE3554D}" destId="{A04C98D3-0664-4917-B8ED-3B378C6CE6E1}" srcOrd="0" destOrd="0" presId="urn:microsoft.com/office/officeart/2005/8/layout/process3"/>
    <dgm:cxn modelId="{3C1CEA36-82CE-4DCC-8B30-CCEB0AAA7844}" type="presParOf" srcId="{824BCC05-E232-47A8-824C-F316BCD53BCE}" destId="{D49BFA1D-63C1-4A63-BBC4-5A60461310CE}" srcOrd="6" destOrd="0" presId="urn:microsoft.com/office/officeart/2005/8/layout/process3"/>
    <dgm:cxn modelId="{6825350D-3AAA-4F2B-8A15-F7B16B3CBC64}" type="presParOf" srcId="{D49BFA1D-63C1-4A63-BBC4-5A60461310CE}" destId="{61A77CF3-D2BA-4225-998B-B841620343E7}" srcOrd="0" destOrd="0" presId="urn:microsoft.com/office/officeart/2005/8/layout/process3"/>
    <dgm:cxn modelId="{05E9F560-47E5-4817-ADEB-6A55B8B734C5}" type="presParOf" srcId="{D49BFA1D-63C1-4A63-BBC4-5A60461310CE}" destId="{F3630857-E3AB-404F-BB2A-D41BEAA159A1}" srcOrd="1" destOrd="0" presId="urn:microsoft.com/office/officeart/2005/8/layout/process3"/>
    <dgm:cxn modelId="{CD7AA54D-7811-40C0-9D2B-E7747E1E68A9}" type="presParOf" srcId="{D49BFA1D-63C1-4A63-BBC4-5A60461310CE}" destId="{53B5D7B1-39B1-4ECF-BC59-5E6050B5794F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DC18D5-0174-4317-8260-CE332092FF5D}">
      <dsp:nvSpPr>
        <dsp:cNvPr id="0" name=""/>
        <dsp:cNvSpPr/>
      </dsp:nvSpPr>
      <dsp:spPr>
        <a:xfrm rot="10800000">
          <a:off x="1406315" y="680"/>
          <a:ext cx="5071662" cy="57017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970" tIns="60960" rIns="113792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пособие по временной нетрудоспособности</a:t>
          </a:r>
          <a:endParaRPr lang="ru-RU" sz="1600" kern="1200" dirty="0"/>
        </a:p>
      </dsp:txBody>
      <dsp:txXfrm rot="10800000">
        <a:off x="1548859" y="680"/>
        <a:ext cx="4929118" cy="570177"/>
      </dsp:txXfrm>
    </dsp:sp>
    <dsp:sp modelId="{55A23425-0266-4C20-B435-AC6E4B364773}">
      <dsp:nvSpPr>
        <dsp:cNvPr id="0" name=""/>
        <dsp:cNvSpPr/>
      </dsp:nvSpPr>
      <dsp:spPr>
        <a:xfrm>
          <a:off x="1148581" y="32222"/>
          <a:ext cx="515468" cy="507094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0C1974-FF38-40F7-A879-ABF985D82862}">
      <dsp:nvSpPr>
        <dsp:cNvPr id="0" name=""/>
        <dsp:cNvSpPr/>
      </dsp:nvSpPr>
      <dsp:spPr>
        <a:xfrm rot="10800000">
          <a:off x="1526980" y="709991"/>
          <a:ext cx="4970584" cy="60701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970" tIns="60960" rIns="113792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пособие по беременности и родам</a:t>
          </a:r>
          <a:endParaRPr lang="ru-RU" sz="1600" kern="1200" dirty="0"/>
        </a:p>
      </dsp:txBody>
      <dsp:txXfrm rot="10800000">
        <a:off x="1678733" y="709991"/>
        <a:ext cx="4818831" cy="607013"/>
      </dsp:txXfrm>
    </dsp:sp>
    <dsp:sp modelId="{A0418E8B-7B3E-4410-A260-27C01427590B}">
      <dsp:nvSpPr>
        <dsp:cNvPr id="0" name=""/>
        <dsp:cNvSpPr/>
      </dsp:nvSpPr>
      <dsp:spPr>
        <a:xfrm>
          <a:off x="1145116" y="772365"/>
          <a:ext cx="510891" cy="470349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5CB4B4-4FAF-4DA3-B3D5-F73389E70BCC}">
      <dsp:nvSpPr>
        <dsp:cNvPr id="0" name=""/>
        <dsp:cNvSpPr/>
      </dsp:nvSpPr>
      <dsp:spPr>
        <a:xfrm rot="10800000">
          <a:off x="1304825" y="1454793"/>
          <a:ext cx="5196476" cy="61820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970" tIns="60960" rIns="113792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единовременное пособие при рождении ребенка</a:t>
          </a:r>
          <a:endParaRPr lang="ru-RU" sz="1600" kern="1200" dirty="0"/>
        </a:p>
      </dsp:txBody>
      <dsp:txXfrm rot="10800000">
        <a:off x="1459375" y="1454793"/>
        <a:ext cx="5041926" cy="618202"/>
      </dsp:txXfrm>
    </dsp:sp>
    <dsp:sp modelId="{BB65D292-7E03-4749-AD83-538A2C905153}">
      <dsp:nvSpPr>
        <dsp:cNvPr id="0" name=""/>
        <dsp:cNvSpPr/>
      </dsp:nvSpPr>
      <dsp:spPr>
        <a:xfrm>
          <a:off x="1145146" y="1507441"/>
          <a:ext cx="477052" cy="430262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21AFC2-35B6-464C-84CC-88D26A60541B}">
      <dsp:nvSpPr>
        <dsp:cNvPr id="0" name=""/>
        <dsp:cNvSpPr/>
      </dsp:nvSpPr>
      <dsp:spPr>
        <a:xfrm>
          <a:off x="765" y="38656"/>
          <a:ext cx="962248" cy="3887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Май</a:t>
          </a:r>
          <a:endParaRPr lang="ru-RU" sz="1000" kern="1200" dirty="0"/>
        </a:p>
      </dsp:txBody>
      <dsp:txXfrm>
        <a:off x="765" y="38656"/>
        <a:ext cx="962248" cy="259200"/>
      </dsp:txXfrm>
    </dsp:sp>
    <dsp:sp modelId="{2358557B-BF67-4BFA-9C1A-D79924A0F8CB}">
      <dsp:nvSpPr>
        <dsp:cNvPr id="0" name=""/>
        <dsp:cNvSpPr/>
      </dsp:nvSpPr>
      <dsp:spPr>
        <a:xfrm>
          <a:off x="197852" y="297856"/>
          <a:ext cx="962248" cy="5669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1" kern="1200" dirty="0" smtClean="0">
              <a:solidFill>
                <a:schemeClr val="accent6">
                  <a:lumMod val="50000"/>
                </a:schemeClr>
              </a:solidFill>
            </a:rPr>
            <a:t>4 дня </a:t>
          </a:r>
          <a:r>
            <a:rPr lang="ru-RU" sz="900" kern="1200" dirty="0" smtClean="0"/>
            <a:t>использовано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1" kern="1200" dirty="0" smtClean="0">
              <a:solidFill>
                <a:srgbClr val="0070C0"/>
              </a:solidFill>
            </a:rPr>
            <a:t>0</a:t>
          </a:r>
          <a:r>
            <a:rPr lang="ru-RU" sz="900" kern="1200" dirty="0" smtClean="0"/>
            <a:t> накоплено</a:t>
          </a:r>
          <a:endParaRPr lang="ru-RU" sz="900" kern="1200" dirty="0"/>
        </a:p>
      </dsp:txBody>
      <dsp:txXfrm>
        <a:off x="214459" y="314463"/>
        <a:ext cx="929034" cy="533785"/>
      </dsp:txXfrm>
    </dsp:sp>
    <dsp:sp modelId="{5D6D6F36-6635-40DE-BB8A-E814DF164FDA}">
      <dsp:nvSpPr>
        <dsp:cNvPr id="0" name=""/>
        <dsp:cNvSpPr/>
      </dsp:nvSpPr>
      <dsp:spPr>
        <a:xfrm>
          <a:off x="1108887" y="48469"/>
          <a:ext cx="309251" cy="2395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1108887" y="96383"/>
        <a:ext cx="237379" cy="143744"/>
      </dsp:txXfrm>
    </dsp:sp>
    <dsp:sp modelId="{BD59E275-4576-499E-9609-0724B3B300F9}">
      <dsp:nvSpPr>
        <dsp:cNvPr id="0" name=""/>
        <dsp:cNvSpPr/>
      </dsp:nvSpPr>
      <dsp:spPr>
        <a:xfrm>
          <a:off x="1546507" y="38656"/>
          <a:ext cx="962248" cy="3887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Июнь</a:t>
          </a:r>
          <a:endParaRPr lang="ru-RU" sz="1000" kern="1200" dirty="0"/>
        </a:p>
      </dsp:txBody>
      <dsp:txXfrm>
        <a:off x="1546507" y="38656"/>
        <a:ext cx="962248" cy="259200"/>
      </dsp:txXfrm>
    </dsp:sp>
    <dsp:sp modelId="{0D537128-C9C5-4A12-A020-0966211B3802}">
      <dsp:nvSpPr>
        <dsp:cNvPr id="0" name=""/>
        <dsp:cNvSpPr/>
      </dsp:nvSpPr>
      <dsp:spPr>
        <a:xfrm>
          <a:off x="1743594" y="297856"/>
          <a:ext cx="962248" cy="5669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9874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1" kern="1200" dirty="0" smtClean="0">
              <a:solidFill>
                <a:schemeClr val="accent6">
                  <a:lumMod val="50000"/>
                </a:schemeClr>
              </a:solidFill>
            </a:rPr>
            <a:t>2 дня </a:t>
          </a:r>
          <a:r>
            <a:rPr lang="ru-RU" sz="900" kern="1200" dirty="0" smtClean="0"/>
            <a:t>использовано</a:t>
          </a:r>
          <a:endParaRPr lang="ru-RU" sz="9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1" kern="1200" dirty="0" smtClean="0">
              <a:solidFill>
                <a:srgbClr val="0070C0"/>
              </a:solidFill>
            </a:rPr>
            <a:t>2</a:t>
          </a:r>
          <a:r>
            <a:rPr lang="ru-RU" sz="900" kern="1200" dirty="0" smtClean="0"/>
            <a:t> накоплено</a:t>
          </a:r>
          <a:endParaRPr lang="ru-RU" sz="900" kern="1200" dirty="0"/>
        </a:p>
      </dsp:txBody>
      <dsp:txXfrm>
        <a:off x="1760201" y="314463"/>
        <a:ext cx="929034" cy="533785"/>
      </dsp:txXfrm>
    </dsp:sp>
    <dsp:sp modelId="{08811766-3D51-4906-BF14-9A76BFBB1671}">
      <dsp:nvSpPr>
        <dsp:cNvPr id="0" name=""/>
        <dsp:cNvSpPr/>
      </dsp:nvSpPr>
      <dsp:spPr>
        <a:xfrm>
          <a:off x="2654629" y="48469"/>
          <a:ext cx="309251" cy="2395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2654629" y="96383"/>
        <a:ext cx="237379" cy="143744"/>
      </dsp:txXfrm>
    </dsp:sp>
    <dsp:sp modelId="{8F70D189-6560-421B-A285-65C28F2A4939}">
      <dsp:nvSpPr>
        <dsp:cNvPr id="0" name=""/>
        <dsp:cNvSpPr/>
      </dsp:nvSpPr>
      <dsp:spPr>
        <a:xfrm>
          <a:off x="3092249" y="38656"/>
          <a:ext cx="962248" cy="38879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Июль</a:t>
          </a:r>
          <a:endParaRPr lang="ru-RU" sz="1000" kern="1200" dirty="0"/>
        </a:p>
      </dsp:txBody>
      <dsp:txXfrm>
        <a:off x="3092249" y="38656"/>
        <a:ext cx="962248" cy="259200"/>
      </dsp:txXfrm>
    </dsp:sp>
    <dsp:sp modelId="{19A063F5-0060-43FA-AAB0-CC4106997320}">
      <dsp:nvSpPr>
        <dsp:cNvPr id="0" name=""/>
        <dsp:cNvSpPr/>
      </dsp:nvSpPr>
      <dsp:spPr>
        <a:xfrm>
          <a:off x="3289336" y="297856"/>
          <a:ext cx="962248" cy="5669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1" kern="1200" dirty="0" smtClean="0">
              <a:solidFill>
                <a:schemeClr val="accent6">
                  <a:lumMod val="50000"/>
                </a:schemeClr>
              </a:solidFill>
            </a:rPr>
            <a:t>3 дня </a:t>
          </a:r>
          <a:r>
            <a:rPr lang="ru-RU" sz="900" kern="1200" dirty="0" smtClean="0"/>
            <a:t>использовано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1" kern="1200" dirty="0" smtClean="0">
              <a:solidFill>
                <a:srgbClr val="0070C0"/>
              </a:solidFill>
            </a:rPr>
            <a:t>1</a:t>
          </a:r>
          <a:r>
            <a:rPr lang="ru-RU" sz="900" kern="1200" dirty="0" smtClean="0"/>
            <a:t> накоплен</a:t>
          </a:r>
          <a:endParaRPr lang="ru-RU" sz="900" kern="1200" dirty="0"/>
        </a:p>
      </dsp:txBody>
      <dsp:txXfrm>
        <a:off x="3305943" y="314463"/>
        <a:ext cx="929034" cy="533785"/>
      </dsp:txXfrm>
    </dsp:sp>
    <dsp:sp modelId="{5D3DB8EB-8113-4DAE-8202-FB79EEE3554D}">
      <dsp:nvSpPr>
        <dsp:cNvPr id="0" name=""/>
        <dsp:cNvSpPr/>
      </dsp:nvSpPr>
      <dsp:spPr>
        <a:xfrm>
          <a:off x="4200370" y="48469"/>
          <a:ext cx="309251" cy="2395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4200370" y="96383"/>
        <a:ext cx="237379" cy="143744"/>
      </dsp:txXfrm>
    </dsp:sp>
    <dsp:sp modelId="{F3630857-E3AB-404F-BB2A-D41BEAA159A1}">
      <dsp:nvSpPr>
        <dsp:cNvPr id="0" name=""/>
        <dsp:cNvSpPr/>
      </dsp:nvSpPr>
      <dsp:spPr>
        <a:xfrm>
          <a:off x="4637990" y="38656"/>
          <a:ext cx="962248" cy="38879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Август</a:t>
          </a:r>
          <a:endParaRPr lang="ru-RU" sz="1000" kern="1200" dirty="0"/>
        </a:p>
      </dsp:txBody>
      <dsp:txXfrm>
        <a:off x="4637990" y="38656"/>
        <a:ext cx="962248" cy="259200"/>
      </dsp:txXfrm>
    </dsp:sp>
    <dsp:sp modelId="{53B5D7B1-39B1-4ECF-BC59-5E6050B5794F}">
      <dsp:nvSpPr>
        <dsp:cNvPr id="0" name=""/>
        <dsp:cNvSpPr/>
      </dsp:nvSpPr>
      <dsp:spPr>
        <a:xfrm>
          <a:off x="4835077" y="297856"/>
          <a:ext cx="962248" cy="5669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1" kern="1200" dirty="0" smtClean="0">
              <a:solidFill>
                <a:schemeClr val="accent6">
                  <a:lumMod val="50000"/>
                </a:schemeClr>
              </a:solidFill>
            </a:rPr>
            <a:t>Дни НЕ </a:t>
          </a:r>
          <a:r>
            <a:rPr lang="ru-RU" sz="900" kern="1200" dirty="0" smtClean="0"/>
            <a:t>использованы</a:t>
          </a:r>
          <a:endParaRPr lang="ru-RU" sz="900" kern="1200" dirty="0"/>
        </a:p>
      </dsp:txBody>
      <dsp:txXfrm>
        <a:off x="4851684" y="314463"/>
        <a:ext cx="929034" cy="5337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F897F-F1B8-4B9E-805F-754BEE36118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7365"/>
            <a:ext cx="5438775" cy="3909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B623B2-0CF8-4E3A-9C09-ECA21367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807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ED0931-947A-4A00-96F5-ABA0EAC3B731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57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076DD-7756-4C7A-AFC5-DE80D7A39E1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5618-9090-4280-9CAF-9C01C412C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12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076DD-7756-4C7A-AFC5-DE80D7A39E1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5618-9090-4280-9CAF-9C01C412C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863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076DD-7756-4C7A-AFC5-DE80D7A39E1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5618-9090-4280-9CAF-9C01C412C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158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34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581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759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877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713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9416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970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66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076DD-7756-4C7A-AFC5-DE80D7A39E1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5618-9090-4280-9CAF-9C01C412C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7857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0430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8907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2551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0855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1741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2306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2909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7317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732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19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076DD-7756-4C7A-AFC5-DE80D7A39E1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5618-9090-4280-9CAF-9C01C412C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6823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0997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6846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9803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2218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774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6906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4194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9046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33995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840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076DD-7756-4C7A-AFC5-DE80D7A39E1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5618-9090-4280-9CAF-9C01C412C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4495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3301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7544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33679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8162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72451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25609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31099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11742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22829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10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076DD-7756-4C7A-AFC5-DE80D7A39E1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5618-9090-4280-9CAF-9C01C412C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85249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2740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16166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44470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30325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74957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36590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19169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2441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07103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893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076DD-7756-4C7A-AFC5-DE80D7A39E1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5618-9090-4280-9CAF-9C01C412C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9426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50008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02363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22572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8574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95047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90449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80463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14270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64379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930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076DD-7756-4C7A-AFC5-DE80D7A39E1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5618-9090-4280-9CAF-9C01C412C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51959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78484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09031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57062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0141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881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40794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19709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85764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002F-2C50-46B4-979B-1A0F58FD849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33E-69E1-487B-B07A-B379ECEDC7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03329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F265-09F9-417F-80D8-8542BC77720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33E-69E1-487B-B07A-B379ECEDC7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076DD-7756-4C7A-AFC5-DE80D7A39E1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5618-9090-4280-9CAF-9C01C412C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03980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A885B-03EE-4D72-A020-1EBA4922CD4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33E-69E1-487B-B07A-B379ECEDC7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45365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EC1A8-2C60-47A2-8FD0-8F1D13EAC37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33E-69E1-487B-B07A-B379ECEDC7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40444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5B4A-5779-4F0E-ADBD-7451387E066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33E-69E1-487B-B07A-B379ECEDC7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48494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BCCC-4315-4018-9F7C-5FB99924069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33E-69E1-487B-B07A-B379ECEDC7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08951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7031-C386-4FFF-B8EA-5281DBBD83F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33E-69E1-487B-B07A-B379ECEDC7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22714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D907-20B6-44D7-9A1D-552F4C20615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33E-69E1-487B-B07A-B379ECEDC7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74005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21F6-CF5E-4432-81E2-DAA06D093E6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33E-69E1-487B-B07A-B379ECEDC7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29878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4DCB-2848-45DE-9CD9-586E39C40EA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33E-69E1-487B-B07A-B379ECEDC7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12153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CEF63-83D7-4811-94BA-0BD984C7C90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33E-69E1-487B-B07A-B379ECEDC7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853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076DD-7756-4C7A-AFC5-DE80D7A39E1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5618-9090-4280-9CAF-9C01C412C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27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076DD-7756-4C7A-AFC5-DE80D7A39E1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55618-9090-4280-9CAF-9C01C412C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127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630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04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832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44E6E-47F4-4D80-86B3-58A96E5D4D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6CBCE-BA30-46DF-B460-19F74E9952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09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F9FE-76DD-416A-8F0C-A3883F0CEB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50FAF-7332-43E6-B884-9B58B5A9A8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42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D4D2-7115-44FA-A909-7A838B9C5B6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E7B44-93AE-4FAF-B07D-F8ADBB2CD5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330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7B1A8-8273-45E3-AA6E-768B61C2B1A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E233E-69E1-487B-B07A-B379ECEDC7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859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oleObject" Target="../embeddings/__________Microsoft_Excel1.xls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oleObject" Target="../embeddings/__________Microsoft_Excel2.xls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chart" Target="../charts/chart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image" Target="../media/image16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29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8.png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chart" Target="../charts/chart4.xml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chart" Target="../charts/chart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chart" Target="../charts/chart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image" Target="../media/image16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57.x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8.png"/><Relationship Id="rId5" Type="http://schemas.openxmlformats.org/officeDocument/2006/relationships/diagramQuickStyle" Target="../diagrams/quickStyle2.xml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chart" Target="../charts/chart6.xml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chart" Target="../charts/chart7.xml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F70FF60C-7341-964B-8440-4C1F2C70E6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6" y="1023658"/>
            <a:ext cx="8982008" cy="4934231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6725363" y="4974007"/>
            <a:ext cx="321112" cy="155020"/>
          </a:xfrm>
          <a:custGeom>
            <a:avLst/>
            <a:gdLst/>
            <a:ahLst/>
            <a:cxnLst/>
            <a:rect l="l" t="t" r="r" b="b"/>
            <a:pathLst>
              <a:path w="570865" h="275590">
                <a:moveTo>
                  <a:pt x="244627" y="41859"/>
                </a:moveTo>
                <a:lnTo>
                  <a:pt x="224129" y="23660"/>
                </a:lnTo>
                <a:lnTo>
                  <a:pt x="199872" y="10566"/>
                </a:lnTo>
                <a:lnTo>
                  <a:pt x="172466" y="2654"/>
                </a:lnTo>
                <a:lnTo>
                  <a:pt x="142443" y="0"/>
                </a:lnTo>
                <a:lnTo>
                  <a:pt x="96227" y="6680"/>
                </a:lnTo>
                <a:lnTo>
                  <a:pt x="56984" y="25514"/>
                </a:lnTo>
                <a:lnTo>
                  <a:pt x="26593" y="54775"/>
                </a:lnTo>
                <a:lnTo>
                  <a:pt x="6972" y="92684"/>
                </a:lnTo>
                <a:lnTo>
                  <a:pt x="0" y="137490"/>
                </a:lnTo>
                <a:lnTo>
                  <a:pt x="6959" y="182333"/>
                </a:lnTo>
                <a:lnTo>
                  <a:pt x="26568" y="220256"/>
                </a:lnTo>
                <a:lnTo>
                  <a:pt x="56908" y="249516"/>
                </a:lnTo>
                <a:lnTo>
                  <a:pt x="96050" y="268351"/>
                </a:lnTo>
                <a:lnTo>
                  <a:pt x="142100" y="275018"/>
                </a:lnTo>
                <a:lnTo>
                  <a:pt x="172313" y="272300"/>
                </a:lnTo>
                <a:lnTo>
                  <a:pt x="199834" y="264248"/>
                </a:lnTo>
                <a:lnTo>
                  <a:pt x="224116" y="251015"/>
                </a:lnTo>
                <a:lnTo>
                  <a:pt x="244627" y="232740"/>
                </a:lnTo>
                <a:lnTo>
                  <a:pt x="219684" y="208546"/>
                </a:lnTo>
                <a:lnTo>
                  <a:pt x="203250" y="222821"/>
                </a:lnTo>
                <a:lnTo>
                  <a:pt x="185140" y="232867"/>
                </a:lnTo>
                <a:lnTo>
                  <a:pt x="165379" y="238810"/>
                </a:lnTo>
                <a:lnTo>
                  <a:pt x="143992" y="240753"/>
                </a:lnTo>
                <a:lnTo>
                  <a:pt x="101917" y="232994"/>
                </a:lnTo>
                <a:lnTo>
                  <a:pt x="68465" y="211455"/>
                </a:lnTo>
                <a:lnTo>
                  <a:pt x="46393" y="178752"/>
                </a:lnTo>
                <a:lnTo>
                  <a:pt x="38417" y="137490"/>
                </a:lnTo>
                <a:lnTo>
                  <a:pt x="46393" y="96266"/>
                </a:lnTo>
                <a:lnTo>
                  <a:pt x="68465" y="63563"/>
                </a:lnTo>
                <a:lnTo>
                  <a:pt x="101917" y="41998"/>
                </a:lnTo>
                <a:lnTo>
                  <a:pt x="143992" y="34226"/>
                </a:lnTo>
                <a:lnTo>
                  <a:pt x="165379" y="36118"/>
                </a:lnTo>
                <a:lnTo>
                  <a:pt x="185140" y="41935"/>
                </a:lnTo>
                <a:lnTo>
                  <a:pt x="203250" y="51854"/>
                </a:lnTo>
                <a:lnTo>
                  <a:pt x="219684" y="66090"/>
                </a:lnTo>
                <a:lnTo>
                  <a:pt x="244627" y="41859"/>
                </a:lnTo>
                <a:close/>
              </a:path>
              <a:path w="570865" h="275590">
                <a:moveTo>
                  <a:pt x="570649" y="137490"/>
                </a:moveTo>
                <a:lnTo>
                  <a:pt x="563689" y="92824"/>
                </a:lnTo>
                <a:lnTo>
                  <a:pt x="544055" y="54927"/>
                </a:lnTo>
                <a:lnTo>
                  <a:pt x="532257" y="43548"/>
                </a:lnTo>
                <a:lnTo>
                  <a:pt x="532257" y="137490"/>
                </a:lnTo>
                <a:lnTo>
                  <a:pt x="524370" y="178752"/>
                </a:lnTo>
                <a:lnTo>
                  <a:pt x="502539" y="211455"/>
                </a:lnTo>
                <a:lnTo>
                  <a:pt x="469531" y="232994"/>
                </a:lnTo>
                <a:lnTo>
                  <a:pt x="428117" y="240753"/>
                </a:lnTo>
                <a:lnTo>
                  <a:pt x="386321" y="232994"/>
                </a:lnTo>
                <a:lnTo>
                  <a:pt x="353110" y="211455"/>
                </a:lnTo>
                <a:lnTo>
                  <a:pt x="331203" y="178752"/>
                </a:lnTo>
                <a:lnTo>
                  <a:pt x="323291" y="137490"/>
                </a:lnTo>
                <a:lnTo>
                  <a:pt x="331203" y="96266"/>
                </a:lnTo>
                <a:lnTo>
                  <a:pt x="353110" y="63563"/>
                </a:lnTo>
                <a:lnTo>
                  <a:pt x="386321" y="41998"/>
                </a:lnTo>
                <a:lnTo>
                  <a:pt x="428117" y="34226"/>
                </a:lnTo>
                <a:lnTo>
                  <a:pt x="469531" y="41998"/>
                </a:lnTo>
                <a:lnTo>
                  <a:pt x="502539" y="63563"/>
                </a:lnTo>
                <a:lnTo>
                  <a:pt x="524370" y="96266"/>
                </a:lnTo>
                <a:lnTo>
                  <a:pt x="532257" y="137490"/>
                </a:lnTo>
                <a:lnTo>
                  <a:pt x="532257" y="43548"/>
                </a:lnTo>
                <a:lnTo>
                  <a:pt x="522592" y="34226"/>
                </a:lnTo>
                <a:lnTo>
                  <a:pt x="513664" y="25615"/>
                </a:lnTo>
                <a:lnTo>
                  <a:pt x="474383" y="6705"/>
                </a:lnTo>
                <a:lnTo>
                  <a:pt x="428117" y="0"/>
                </a:lnTo>
                <a:lnTo>
                  <a:pt x="381546" y="6743"/>
                </a:lnTo>
                <a:lnTo>
                  <a:pt x="342074" y="25717"/>
                </a:lnTo>
                <a:lnTo>
                  <a:pt x="311569" y="55067"/>
                </a:lnTo>
                <a:lnTo>
                  <a:pt x="291909" y="92951"/>
                </a:lnTo>
                <a:lnTo>
                  <a:pt x="284937" y="137490"/>
                </a:lnTo>
                <a:lnTo>
                  <a:pt x="291909" y="182029"/>
                </a:lnTo>
                <a:lnTo>
                  <a:pt x="311569" y="219925"/>
                </a:lnTo>
                <a:lnTo>
                  <a:pt x="342074" y="249288"/>
                </a:lnTo>
                <a:lnTo>
                  <a:pt x="381546" y="268274"/>
                </a:lnTo>
                <a:lnTo>
                  <a:pt x="428117" y="275018"/>
                </a:lnTo>
                <a:lnTo>
                  <a:pt x="474383" y="268312"/>
                </a:lnTo>
                <a:lnTo>
                  <a:pt x="513664" y="249402"/>
                </a:lnTo>
                <a:lnTo>
                  <a:pt x="522617" y="240753"/>
                </a:lnTo>
                <a:lnTo>
                  <a:pt x="544055" y="220091"/>
                </a:lnTo>
                <a:lnTo>
                  <a:pt x="563689" y="182181"/>
                </a:lnTo>
                <a:lnTo>
                  <a:pt x="570649" y="13749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13">
              <a:solidFill>
                <a:prstClr val="black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89943" y="4976015"/>
            <a:ext cx="150734" cy="176451"/>
          </a:xfrm>
          <a:custGeom>
            <a:avLst/>
            <a:gdLst/>
            <a:ahLst/>
            <a:cxnLst/>
            <a:rect l="l" t="t" r="r" b="b"/>
            <a:pathLst>
              <a:path w="267970" h="313690">
                <a:moveTo>
                  <a:pt x="267360" y="234950"/>
                </a:moveTo>
                <a:lnTo>
                  <a:pt x="225856" y="234950"/>
                </a:lnTo>
                <a:lnTo>
                  <a:pt x="225856" y="0"/>
                </a:lnTo>
                <a:lnTo>
                  <a:pt x="187845" y="0"/>
                </a:lnTo>
                <a:lnTo>
                  <a:pt x="187845" y="234950"/>
                </a:lnTo>
                <a:lnTo>
                  <a:pt x="38074" y="234950"/>
                </a:lnTo>
                <a:lnTo>
                  <a:pt x="38074" y="0"/>
                </a:lnTo>
                <a:lnTo>
                  <a:pt x="0" y="0"/>
                </a:lnTo>
                <a:lnTo>
                  <a:pt x="0" y="234950"/>
                </a:lnTo>
                <a:lnTo>
                  <a:pt x="0" y="267970"/>
                </a:lnTo>
                <a:lnTo>
                  <a:pt x="231597" y="267970"/>
                </a:lnTo>
                <a:lnTo>
                  <a:pt x="231597" y="313690"/>
                </a:lnTo>
                <a:lnTo>
                  <a:pt x="267360" y="313690"/>
                </a:lnTo>
                <a:lnTo>
                  <a:pt x="267360" y="267970"/>
                </a:lnTo>
                <a:lnTo>
                  <a:pt x="267360" y="23495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13"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77648" y="4975748"/>
            <a:ext cx="130731" cy="151448"/>
          </a:xfrm>
          <a:custGeom>
            <a:avLst/>
            <a:gdLst/>
            <a:ahLst/>
            <a:cxnLst/>
            <a:rect l="l" t="t" r="r" b="b"/>
            <a:pathLst>
              <a:path w="232409" h="269240">
                <a:moveTo>
                  <a:pt x="232359" y="0"/>
                </a:moveTo>
                <a:lnTo>
                  <a:pt x="197053" y="0"/>
                </a:lnTo>
                <a:lnTo>
                  <a:pt x="38074" y="207378"/>
                </a:lnTo>
                <a:lnTo>
                  <a:pt x="38074" y="0"/>
                </a:lnTo>
                <a:lnTo>
                  <a:pt x="0" y="0"/>
                </a:lnTo>
                <a:lnTo>
                  <a:pt x="0" y="268859"/>
                </a:lnTo>
                <a:lnTo>
                  <a:pt x="35344" y="268859"/>
                </a:lnTo>
                <a:lnTo>
                  <a:pt x="194678" y="61836"/>
                </a:lnTo>
                <a:lnTo>
                  <a:pt x="194678" y="268859"/>
                </a:lnTo>
                <a:lnTo>
                  <a:pt x="232359" y="268859"/>
                </a:lnTo>
                <a:lnTo>
                  <a:pt x="232359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13"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7443109" y="4975751"/>
            <a:ext cx="317540" cy="153233"/>
          </a:xfrm>
          <a:custGeom>
            <a:avLst/>
            <a:gdLst/>
            <a:ahLst/>
            <a:cxnLst/>
            <a:rect l="l" t="t" r="r" b="b"/>
            <a:pathLst>
              <a:path w="564515" h="272415">
                <a:moveTo>
                  <a:pt x="281876" y="268859"/>
                </a:moveTo>
                <a:lnTo>
                  <a:pt x="251307" y="201587"/>
                </a:lnTo>
                <a:lnTo>
                  <a:pt x="237363" y="170891"/>
                </a:lnTo>
                <a:lnTo>
                  <a:pt x="198564" y="85496"/>
                </a:lnTo>
                <a:lnTo>
                  <a:pt x="198564" y="170891"/>
                </a:lnTo>
                <a:lnTo>
                  <a:pt x="82537" y="170891"/>
                </a:lnTo>
                <a:lnTo>
                  <a:pt x="140512" y="39166"/>
                </a:lnTo>
                <a:lnTo>
                  <a:pt x="198564" y="170891"/>
                </a:lnTo>
                <a:lnTo>
                  <a:pt x="198564" y="85496"/>
                </a:lnTo>
                <a:lnTo>
                  <a:pt x="177520" y="39166"/>
                </a:lnTo>
                <a:lnTo>
                  <a:pt x="159727" y="0"/>
                </a:lnTo>
                <a:lnTo>
                  <a:pt x="121754" y="0"/>
                </a:lnTo>
                <a:lnTo>
                  <a:pt x="0" y="268859"/>
                </a:lnTo>
                <a:lnTo>
                  <a:pt x="39522" y="268859"/>
                </a:lnTo>
                <a:lnTo>
                  <a:pt x="69088" y="201587"/>
                </a:lnTo>
                <a:lnTo>
                  <a:pt x="211950" y="201587"/>
                </a:lnTo>
                <a:lnTo>
                  <a:pt x="241503" y="268859"/>
                </a:lnTo>
                <a:lnTo>
                  <a:pt x="281876" y="268859"/>
                </a:lnTo>
                <a:close/>
              </a:path>
              <a:path w="564515" h="272415">
                <a:moveTo>
                  <a:pt x="564489" y="0"/>
                </a:moveTo>
                <a:lnTo>
                  <a:pt x="375094" y="0"/>
                </a:lnTo>
                <a:lnTo>
                  <a:pt x="370941" y="113322"/>
                </a:lnTo>
                <a:lnTo>
                  <a:pt x="366814" y="167665"/>
                </a:lnTo>
                <a:lnTo>
                  <a:pt x="358279" y="205981"/>
                </a:lnTo>
                <a:lnTo>
                  <a:pt x="344068" y="228688"/>
                </a:lnTo>
                <a:lnTo>
                  <a:pt x="322948" y="236169"/>
                </a:lnTo>
                <a:lnTo>
                  <a:pt x="318630" y="236169"/>
                </a:lnTo>
                <a:lnTo>
                  <a:pt x="315252" y="235826"/>
                </a:lnTo>
                <a:lnTo>
                  <a:pt x="310616" y="234657"/>
                </a:lnTo>
                <a:lnTo>
                  <a:pt x="307924" y="268859"/>
                </a:lnTo>
                <a:lnTo>
                  <a:pt x="317169" y="271106"/>
                </a:lnTo>
                <a:lnTo>
                  <a:pt x="324446" y="271894"/>
                </a:lnTo>
                <a:lnTo>
                  <a:pt x="332117" y="271894"/>
                </a:lnTo>
                <a:lnTo>
                  <a:pt x="387197" y="232041"/>
                </a:lnTo>
                <a:lnTo>
                  <a:pt x="399719" y="182143"/>
                </a:lnTo>
                <a:lnTo>
                  <a:pt x="405168" y="112153"/>
                </a:lnTo>
                <a:lnTo>
                  <a:pt x="407835" y="33401"/>
                </a:lnTo>
                <a:lnTo>
                  <a:pt x="526834" y="33401"/>
                </a:lnTo>
                <a:lnTo>
                  <a:pt x="526834" y="268859"/>
                </a:lnTo>
                <a:lnTo>
                  <a:pt x="564489" y="268859"/>
                </a:lnTo>
                <a:lnTo>
                  <a:pt x="564489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13"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16347" y="4975750"/>
            <a:ext cx="122159" cy="151448"/>
          </a:xfrm>
          <a:custGeom>
            <a:avLst/>
            <a:gdLst/>
            <a:ahLst/>
            <a:cxnLst/>
            <a:rect l="l" t="t" r="r" b="b"/>
            <a:pathLst>
              <a:path w="217169" h="269240">
                <a:moveTo>
                  <a:pt x="38049" y="0"/>
                </a:moveTo>
                <a:lnTo>
                  <a:pt x="0" y="0"/>
                </a:lnTo>
                <a:lnTo>
                  <a:pt x="0" y="268846"/>
                </a:lnTo>
                <a:lnTo>
                  <a:pt x="110972" y="268846"/>
                </a:lnTo>
                <a:lnTo>
                  <a:pt x="155897" y="263117"/>
                </a:lnTo>
                <a:lnTo>
                  <a:pt x="189190" y="246046"/>
                </a:lnTo>
                <a:lnTo>
                  <a:pt x="194705" y="238518"/>
                </a:lnTo>
                <a:lnTo>
                  <a:pt x="38049" y="238518"/>
                </a:lnTo>
                <a:lnTo>
                  <a:pt x="38049" y="124015"/>
                </a:lnTo>
                <a:lnTo>
                  <a:pt x="197747" y="124015"/>
                </a:lnTo>
                <a:lnTo>
                  <a:pt x="191338" y="115123"/>
                </a:lnTo>
                <a:lnTo>
                  <a:pt x="160263" y="99098"/>
                </a:lnTo>
                <a:lnTo>
                  <a:pt x="117906" y="93725"/>
                </a:lnTo>
                <a:lnTo>
                  <a:pt x="38049" y="93725"/>
                </a:lnTo>
                <a:lnTo>
                  <a:pt x="38049" y="0"/>
                </a:lnTo>
                <a:close/>
              </a:path>
              <a:path w="217169" h="269240">
                <a:moveTo>
                  <a:pt x="197747" y="124015"/>
                </a:moveTo>
                <a:lnTo>
                  <a:pt x="109410" y="124015"/>
                </a:lnTo>
                <a:lnTo>
                  <a:pt x="139192" y="127311"/>
                </a:lnTo>
                <a:lnTo>
                  <a:pt x="160855" y="137417"/>
                </a:lnTo>
                <a:lnTo>
                  <a:pt x="174082" y="154662"/>
                </a:lnTo>
                <a:lnTo>
                  <a:pt x="178562" y="179374"/>
                </a:lnTo>
                <a:lnTo>
                  <a:pt x="174025" y="204962"/>
                </a:lnTo>
                <a:lnTo>
                  <a:pt x="160702" y="223477"/>
                </a:lnTo>
                <a:lnTo>
                  <a:pt x="139021" y="234726"/>
                </a:lnTo>
                <a:lnTo>
                  <a:pt x="109410" y="238518"/>
                </a:lnTo>
                <a:lnTo>
                  <a:pt x="194705" y="238518"/>
                </a:lnTo>
                <a:lnTo>
                  <a:pt x="209879" y="217807"/>
                </a:lnTo>
                <a:lnTo>
                  <a:pt x="216992" y="178574"/>
                </a:lnTo>
                <a:lnTo>
                  <a:pt x="210468" y="141662"/>
                </a:lnTo>
                <a:lnTo>
                  <a:pt x="197747" y="124015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13"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7978951" y="5059330"/>
            <a:ext cx="21788" cy="67866"/>
          </a:xfrm>
          <a:custGeom>
            <a:avLst/>
            <a:gdLst/>
            <a:ahLst/>
            <a:cxnLst/>
            <a:rect l="l" t="t" r="r" b="b"/>
            <a:pathLst>
              <a:path w="38734" h="120650">
                <a:moveTo>
                  <a:pt x="0" y="120650"/>
                </a:moveTo>
                <a:lnTo>
                  <a:pt x="38455" y="120650"/>
                </a:lnTo>
                <a:lnTo>
                  <a:pt x="38455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13"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7978949" y="4975750"/>
            <a:ext cx="130373" cy="151448"/>
          </a:xfrm>
          <a:custGeom>
            <a:avLst/>
            <a:gdLst/>
            <a:ahLst/>
            <a:cxnLst/>
            <a:rect l="l" t="t" r="r" b="b"/>
            <a:pathLst>
              <a:path w="231775" h="269240">
                <a:moveTo>
                  <a:pt x="231241" y="0"/>
                </a:moveTo>
                <a:lnTo>
                  <a:pt x="192824" y="0"/>
                </a:lnTo>
                <a:lnTo>
                  <a:pt x="192824" y="115570"/>
                </a:lnTo>
                <a:lnTo>
                  <a:pt x="38455" y="115570"/>
                </a:lnTo>
                <a:lnTo>
                  <a:pt x="38455" y="0"/>
                </a:lnTo>
                <a:lnTo>
                  <a:pt x="0" y="0"/>
                </a:lnTo>
                <a:lnTo>
                  <a:pt x="0" y="115570"/>
                </a:lnTo>
                <a:lnTo>
                  <a:pt x="0" y="148590"/>
                </a:lnTo>
                <a:lnTo>
                  <a:pt x="192824" y="148590"/>
                </a:lnTo>
                <a:lnTo>
                  <a:pt x="192824" y="269240"/>
                </a:lnTo>
                <a:lnTo>
                  <a:pt x="231241" y="269240"/>
                </a:lnTo>
                <a:lnTo>
                  <a:pt x="231241" y="148590"/>
                </a:lnTo>
                <a:lnTo>
                  <a:pt x="231241" y="115570"/>
                </a:lnTo>
                <a:lnTo>
                  <a:pt x="231241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13"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164706" y="4975750"/>
            <a:ext cx="167521" cy="151448"/>
          </a:xfrm>
          <a:custGeom>
            <a:avLst/>
            <a:gdLst/>
            <a:ahLst/>
            <a:cxnLst/>
            <a:rect l="l" t="t" r="r" b="b"/>
            <a:pathLst>
              <a:path w="297815" h="269240">
                <a:moveTo>
                  <a:pt x="38049" y="0"/>
                </a:moveTo>
                <a:lnTo>
                  <a:pt x="0" y="0"/>
                </a:lnTo>
                <a:lnTo>
                  <a:pt x="0" y="268846"/>
                </a:lnTo>
                <a:lnTo>
                  <a:pt x="111048" y="268846"/>
                </a:lnTo>
                <a:lnTo>
                  <a:pt x="155967" y="263117"/>
                </a:lnTo>
                <a:lnTo>
                  <a:pt x="189247" y="246046"/>
                </a:lnTo>
                <a:lnTo>
                  <a:pt x="194759" y="238518"/>
                </a:lnTo>
                <a:lnTo>
                  <a:pt x="38049" y="238518"/>
                </a:lnTo>
                <a:lnTo>
                  <a:pt x="38049" y="124015"/>
                </a:lnTo>
                <a:lnTo>
                  <a:pt x="197809" y="124015"/>
                </a:lnTo>
                <a:lnTo>
                  <a:pt x="191406" y="115123"/>
                </a:lnTo>
                <a:lnTo>
                  <a:pt x="160339" y="99098"/>
                </a:lnTo>
                <a:lnTo>
                  <a:pt x="117957" y="93725"/>
                </a:lnTo>
                <a:lnTo>
                  <a:pt x="38049" y="93725"/>
                </a:lnTo>
                <a:lnTo>
                  <a:pt x="38049" y="0"/>
                </a:lnTo>
                <a:close/>
              </a:path>
              <a:path w="297815" h="269240">
                <a:moveTo>
                  <a:pt x="197809" y="124015"/>
                </a:moveTo>
                <a:lnTo>
                  <a:pt x="109473" y="124015"/>
                </a:lnTo>
                <a:lnTo>
                  <a:pt x="139260" y="127311"/>
                </a:lnTo>
                <a:lnTo>
                  <a:pt x="160931" y="137417"/>
                </a:lnTo>
                <a:lnTo>
                  <a:pt x="174167" y="154662"/>
                </a:lnTo>
                <a:lnTo>
                  <a:pt x="178650" y="179374"/>
                </a:lnTo>
                <a:lnTo>
                  <a:pt x="174110" y="204962"/>
                </a:lnTo>
                <a:lnTo>
                  <a:pt x="160778" y="223477"/>
                </a:lnTo>
                <a:lnTo>
                  <a:pt x="139088" y="234726"/>
                </a:lnTo>
                <a:lnTo>
                  <a:pt x="109473" y="238518"/>
                </a:lnTo>
                <a:lnTo>
                  <a:pt x="194759" y="238518"/>
                </a:lnTo>
                <a:lnTo>
                  <a:pt x="209923" y="217807"/>
                </a:lnTo>
                <a:lnTo>
                  <a:pt x="217030" y="178574"/>
                </a:lnTo>
                <a:lnTo>
                  <a:pt x="210517" y="141662"/>
                </a:lnTo>
                <a:lnTo>
                  <a:pt x="197809" y="124015"/>
                </a:lnTo>
                <a:close/>
              </a:path>
              <a:path w="297815" h="269240">
                <a:moveTo>
                  <a:pt x="297662" y="0"/>
                </a:moveTo>
                <a:lnTo>
                  <a:pt x="259651" y="0"/>
                </a:lnTo>
                <a:lnTo>
                  <a:pt x="259651" y="268833"/>
                </a:lnTo>
                <a:lnTo>
                  <a:pt x="297662" y="268833"/>
                </a:lnTo>
                <a:lnTo>
                  <a:pt x="297662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13">
              <a:solidFill>
                <a:prstClr val="black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387864" y="4975748"/>
            <a:ext cx="130731" cy="151448"/>
          </a:xfrm>
          <a:custGeom>
            <a:avLst/>
            <a:gdLst/>
            <a:ahLst/>
            <a:cxnLst/>
            <a:rect l="l" t="t" r="r" b="b"/>
            <a:pathLst>
              <a:path w="232409" h="269240">
                <a:moveTo>
                  <a:pt x="232359" y="0"/>
                </a:moveTo>
                <a:lnTo>
                  <a:pt x="196977" y="0"/>
                </a:lnTo>
                <a:lnTo>
                  <a:pt x="37998" y="207378"/>
                </a:lnTo>
                <a:lnTo>
                  <a:pt x="37998" y="0"/>
                </a:lnTo>
                <a:lnTo>
                  <a:pt x="0" y="0"/>
                </a:lnTo>
                <a:lnTo>
                  <a:pt x="0" y="268859"/>
                </a:lnTo>
                <a:lnTo>
                  <a:pt x="35306" y="268859"/>
                </a:lnTo>
                <a:lnTo>
                  <a:pt x="194678" y="61836"/>
                </a:lnTo>
                <a:lnTo>
                  <a:pt x="194678" y="268859"/>
                </a:lnTo>
                <a:lnTo>
                  <a:pt x="232359" y="268859"/>
                </a:lnTo>
                <a:lnTo>
                  <a:pt x="232359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13">
              <a:solidFill>
                <a:prstClr val="black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721014" y="5193776"/>
            <a:ext cx="180737" cy="162521"/>
          </a:xfrm>
          <a:custGeom>
            <a:avLst/>
            <a:gdLst/>
            <a:ahLst/>
            <a:cxnLst/>
            <a:rect l="l" t="t" r="r" b="b"/>
            <a:pathLst>
              <a:path w="321309" h="288925">
                <a:moveTo>
                  <a:pt x="178600" y="0"/>
                </a:moveTo>
                <a:lnTo>
                  <a:pt x="142874" y="0"/>
                </a:lnTo>
                <a:lnTo>
                  <a:pt x="142874" y="27228"/>
                </a:lnTo>
                <a:lnTo>
                  <a:pt x="93220" y="33874"/>
                </a:lnTo>
                <a:lnTo>
                  <a:pt x="53437" y="49347"/>
                </a:lnTo>
                <a:lnTo>
                  <a:pt x="24195" y="73170"/>
                </a:lnTo>
                <a:lnTo>
                  <a:pt x="6160" y="104865"/>
                </a:lnTo>
                <a:lnTo>
                  <a:pt x="0" y="143954"/>
                </a:lnTo>
                <a:lnTo>
                  <a:pt x="9581" y="191472"/>
                </a:lnTo>
                <a:lnTo>
                  <a:pt x="37457" y="227364"/>
                </a:lnTo>
                <a:lnTo>
                  <a:pt x="82322" y="250660"/>
                </a:lnTo>
                <a:lnTo>
                  <a:pt x="142874" y="260388"/>
                </a:lnTo>
                <a:lnTo>
                  <a:pt x="142874" y="288785"/>
                </a:lnTo>
                <a:lnTo>
                  <a:pt x="178600" y="288785"/>
                </a:lnTo>
                <a:lnTo>
                  <a:pt x="178600" y="260388"/>
                </a:lnTo>
                <a:lnTo>
                  <a:pt x="228230" y="253903"/>
                </a:lnTo>
                <a:lnTo>
                  <a:pt x="267919" y="238525"/>
                </a:lnTo>
                <a:lnTo>
                  <a:pt x="277867" y="230403"/>
                </a:lnTo>
                <a:lnTo>
                  <a:pt x="142874" y="230403"/>
                </a:lnTo>
                <a:lnTo>
                  <a:pt x="98176" y="222589"/>
                </a:lnTo>
                <a:lnTo>
                  <a:pt x="64995" y="205495"/>
                </a:lnTo>
                <a:lnTo>
                  <a:pt x="44344" y="179243"/>
                </a:lnTo>
                <a:lnTo>
                  <a:pt x="37236" y="143954"/>
                </a:lnTo>
                <a:lnTo>
                  <a:pt x="44128" y="108709"/>
                </a:lnTo>
                <a:lnTo>
                  <a:pt x="64419" y="82484"/>
                </a:lnTo>
                <a:lnTo>
                  <a:pt x="97527" y="65392"/>
                </a:lnTo>
                <a:lnTo>
                  <a:pt x="142874" y="57543"/>
                </a:lnTo>
                <a:lnTo>
                  <a:pt x="278233" y="57543"/>
                </a:lnTo>
                <a:lnTo>
                  <a:pt x="238948" y="36992"/>
                </a:lnTo>
                <a:lnTo>
                  <a:pt x="178600" y="27228"/>
                </a:lnTo>
                <a:lnTo>
                  <a:pt x="178600" y="0"/>
                </a:lnTo>
                <a:close/>
              </a:path>
              <a:path w="321309" h="288925">
                <a:moveTo>
                  <a:pt x="178600" y="57543"/>
                </a:moveTo>
                <a:lnTo>
                  <a:pt x="142874" y="57543"/>
                </a:lnTo>
                <a:lnTo>
                  <a:pt x="142874" y="230403"/>
                </a:lnTo>
                <a:lnTo>
                  <a:pt x="178600" y="230403"/>
                </a:lnTo>
                <a:lnTo>
                  <a:pt x="178600" y="57543"/>
                </a:lnTo>
                <a:close/>
              </a:path>
              <a:path w="321309" h="288925">
                <a:moveTo>
                  <a:pt x="278233" y="57543"/>
                </a:moveTo>
                <a:lnTo>
                  <a:pt x="178600" y="57543"/>
                </a:lnTo>
                <a:lnTo>
                  <a:pt x="223452" y="65273"/>
                </a:lnTo>
                <a:lnTo>
                  <a:pt x="256611" y="82432"/>
                </a:lnTo>
                <a:lnTo>
                  <a:pt x="277171" y="108664"/>
                </a:lnTo>
                <a:lnTo>
                  <a:pt x="284225" y="143611"/>
                </a:lnTo>
                <a:lnTo>
                  <a:pt x="277335" y="178959"/>
                </a:lnTo>
                <a:lnTo>
                  <a:pt x="257049" y="205328"/>
                </a:lnTo>
                <a:lnTo>
                  <a:pt x="223945" y="222537"/>
                </a:lnTo>
                <a:lnTo>
                  <a:pt x="178600" y="230403"/>
                </a:lnTo>
                <a:lnTo>
                  <a:pt x="277867" y="230403"/>
                </a:lnTo>
                <a:lnTo>
                  <a:pt x="297044" y="214746"/>
                </a:lnTo>
                <a:lnTo>
                  <a:pt x="314977" y="183059"/>
                </a:lnTo>
                <a:lnTo>
                  <a:pt x="321094" y="143954"/>
                </a:lnTo>
                <a:lnTo>
                  <a:pt x="311523" y="96407"/>
                </a:lnTo>
                <a:lnTo>
                  <a:pt x="283698" y="60402"/>
                </a:lnTo>
                <a:lnTo>
                  <a:pt x="278233" y="57543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13">
              <a:solidFill>
                <a:prstClr val="black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930969" y="5197653"/>
            <a:ext cx="161092" cy="155020"/>
          </a:xfrm>
          <a:custGeom>
            <a:avLst/>
            <a:gdLst/>
            <a:ahLst/>
            <a:cxnLst/>
            <a:rect l="l" t="t" r="r" b="b"/>
            <a:pathLst>
              <a:path w="286384" h="275590">
                <a:moveTo>
                  <a:pt x="143281" y="0"/>
                </a:moveTo>
                <a:lnTo>
                  <a:pt x="96676" y="6735"/>
                </a:lnTo>
                <a:lnTo>
                  <a:pt x="57179" y="25705"/>
                </a:lnTo>
                <a:lnTo>
                  <a:pt x="26656" y="55050"/>
                </a:lnTo>
                <a:lnTo>
                  <a:pt x="6975" y="92914"/>
                </a:lnTo>
                <a:lnTo>
                  <a:pt x="0" y="137439"/>
                </a:lnTo>
                <a:lnTo>
                  <a:pt x="6975" y="181973"/>
                </a:lnTo>
                <a:lnTo>
                  <a:pt x="26656" y="219859"/>
                </a:lnTo>
                <a:lnTo>
                  <a:pt x="57179" y="249231"/>
                </a:lnTo>
                <a:lnTo>
                  <a:pt x="96676" y="268222"/>
                </a:lnTo>
                <a:lnTo>
                  <a:pt x="143281" y="274967"/>
                </a:lnTo>
                <a:lnTo>
                  <a:pt x="189521" y="268266"/>
                </a:lnTo>
                <a:lnTo>
                  <a:pt x="228788" y="249362"/>
                </a:lnTo>
                <a:lnTo>
                  <a:pt x="237690" y="240779"/>
                </a:lnTo>
                <a:lnTo>
                  <a:pt x="143281" y="240779"/>
                </a:lnTo>
                <a:lnTo>
                  <a:pt x="101470" y="233003"/>
                </a:lnTo>
                <a:lnTo>
                  <a:pt x="68252" y="211431"/>
                </a:lnTo>
                <a:lnTo>
                  <a:pt x="46337" y="178698"/>
                </a:lnTo>
                <a:lnTo>
                  <a:pt x="38430" y="137439"/>
                </a:lnTo>
                <a:lnTo>
                  <a:pt x="46337" y="96208"/>
                </a:lnTo>
                <a:lnTo>
                  <a:pt x="68252" y="63499"/>
                </a:lnTo>
                <a:lnTo>
                  <a:pt x="101470" y="41945"/>
                </a:lnTo>
                <a:lnTo>
                  <a:pt x="143281" y="34175"/>
                </a:lnTo>
                <a:lnTo>
                  <a:pt x="237678" y="34175"/>
                </a:lnTo>
                <a:lnTo>
                  <a:pt x="228788" y="25606"/>
                </a:lnTo>
                <a:lnTo>
                  <a:pt x="189521" y="6702"/>
                </a:lnTo>
                <a:lnTo>
                  <a:pt x="143281" y="0"/>
                </a:lnTo>
                <a:close/>
              </a:path>
              <a:path w="286384" h="275590">
                <a:moveTo>
                  <a:pt x="237678" y="34175"/>
                </a:moveTo>
                <a:lnTo>
                  <a:pt x="143281" y="34175"/>
                </a:lnTo>
                <a:lnTo>
                  <a:pt x="184653" y="41945"/>
                </a:lnTo>
                <a:lnTo>
                  <a:pt x="217635" y="63499"/>
                </a:lnTo>
                <a:lnTo>
                  <a:pt x="239455" y="96208"/>
                </a:lnTo>
                <a:lnTo>
                  <a:pt x="247345" y="137439"/>
                </a:lnTo>
                <a:lnTo>
                  <a:pt x="239455" y="178698"/>
                </a:lnTo>
                <a:lnTo>
                  <a:pt x="217635" y="211431"/>
                </a:lnTo>
                <a:lnTo>
                  <a:pt x="184653" y="233003"/>
                </a:lnTo>
                <a:lnTo>
                  <a:pt x="143281" y="240779"/>
                </a:lnTo>
                <a:lnTo>
                  <a:pt x="237690" y="240779"/>
                </a:lnTo>
                <a:lnTo>
                  <a:pt x="259183" y="220057"/>
                </a:lnTo>
                <a:lnTo>
                  <a:pt x="278811" y="182149"/>
                </a:lnTo>
                <a:lnTo>
                  <a:pt x="285775" y="137439"/>
                </a:lnTo>
                <a:lnTo>
                  <a:pt x="278811" y="92782"/>
                </a:lnTo>
                <a:lnTo>
                  <a:pt x="259183" y="54902"/>
                </a:lnTo>
                <a:lnTo>
                  <a:pt x="237678" y="34175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13">
              <a:solidFill>
                <a:prstClr val="black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135309" y="5282947"/>
            <a:ext cx="21788" cy="67866"/>
          </a:xfrm>
          <a:custGeom>
            <a:avLst/>
            <a:gdLst/>
            <a:ahLst/>
            <a:cxnLst/>
            <a:rect l="l" t="t" r="r" b="b"/>
            <a:pathLst>
              <a:path w="38734" h="120650">
                <a:moveTo>
                  <a:pt x="0" y="120649"/>
                </a:moveTo>
                <a:lnTo>
                  <a:pt x="38392" y="120649"/>
                </a:lnTo>
                <a:lnTo>
                  <a:pt x="38392" y="0"/>
                </a:lnTo>
                <a:lnTo>
                  <a:pt x="0" y="0"/>
                </a:lnTo>
                <a:lnTo>
                  <a:pt x="0" y="120649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13">
              <a:solidFill>
                <a:prstClr val="black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135307" y="5199371"/>
            <a:ext cx="130373" cy="151448"/>
          </a:xfrm>
          <a:custGeom>
            <a:avLst/>
            <a:gdLst/>
            <a:ahLst/>
            <a:cxnLst/>
            <a:rect l="l" t="t" r="r" b="b"/>
            <a:pathLst>
              <a:path w="231775" h="269240">
                <a:moveTo>
                  <a:pt x="231178" y="0"/>
                </a:moveTo>
                <a:lnTo>
                  <a:pt x="192760" y="0"/>
                </a:lnTo>
                <a:lnTo>
                  <a:pt x="192760" y="115570"/>
                </a:lnTo>
                <a:lnTo>
                  <a:pt x="38392" y="115570"/>
                </a:lnTo>
                <a:lnTo>
                  <a:pt x="38392" y="0"/>
                </a:lnTo>
                <a:lnTo>
                  <a:pt x="0" y="0"/>
                </a:lnTo>
                <a:lnTo>
                  <a:pt x="0" y="115570"/>
                </a:lnTo>
                <a:lnTo>
                  <a:pt x="0" y="148590"/>
                </a:lnTo>
                <a:lnTo>
                  <a:pt x="192760" y="148590"/>
                </a:lnTo>
                <a:lnTo>
                  <a:pt x="192760" y="269240"/>
                </a:lnTo>
                <a:lnTo>
                  <a:pt x="231178" y="269240"/>
                </a:lnTo>
                <a:lnTo>
                  <a:pt x="231178" y="148590"/>
                </a:lnTo>
                <a:lnTo>
                  <a:pt x="231178" y="115570"/>
                </a:lnTo>
                <a:lnTo>
                  <a:pt x="231178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13">
              <a:solidFill>
                <a:prstClr val="black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293463" y="5199367"/>
            <a:ext cx="165021" cy="173594"/>
          </a:xfrm>
          <a:custGeom>
            <a:avLst/>
            <a:gdLst/>
            <a:ahLst/>
            <a:cxnLst/>
            <a:rect l="l" t="t" r="r" b="b"/>
            <a:pathLst>
              <a:path w="293369" h="308609">
                <a:moveTo>
                  <a:pt x="293077" y="235394"/>
                </a:moveTo>
                <a:lnTo>
                  <a:pt x="380" y="235394"/>
                </a:lnTo>
                <a:lnTo>
                  <a:pt x="0" y="308355"/>
                </a:lnTo>
                <a:lnTo>
                  <a:pt x="35699" y="308355"/>
                </a:lnTo>
                <a:lnTo>
                  <a:pt x="36080" y="268820"/>
                </a:lnTo>
                <a:lnTo>
                  <a:pt x="293077" y="268820"/>
                </a:lnTo>
                <a:lnTo>
                  <a:pt x="293077" y="235394"/>
                </a:lnTo>
                <a:close/>
              </a:path>
              <a:path w="293369" h="308609">
                <a:moveTo>
                  <a:pt x="293077" y="268820"/>
                </a:moveTo>
                <a:lnTo>
                  <a:pt x="257327" y="268820"/>
                </a:lnTo>
                <a:lnTo>
                  <a:pt x="257327" y="308355"/>
                </a:lnTo>
                <a:lnTo>
                  <a:pt x="293077" y="308355"/>
                </a:lnTo>
                <a:lnTo>
                  <a:pt x="293077" y="268820"/>
                </a:lnTo>
                <a:close/>
              </a:path>
              <a:path w="293369" h="308609">
                <a:moveTo>
                  <a:pt x="253453" y="0"/>
                </a:moveTo>
                <a:lnTo>
                  <a:pt x="64528" y="0"/>
                </a:lnTo>
                <a:lnTo>
                  <a:pt x="61861" y="86385"/>
                </a:lnTo>
                <a:lnTo>
                  <a:pt x="58332" y="143884"/>
                </a:lnTo>
                <a:lnTo>
                  <a:pt x="50466" y="190727"/>
                </a:lnTo>
                <a:lnTo>
                  <a:pt x="36204" y="222650"/>
                </a:lnTo>
                <a:lnTo>
                  <a:pt x="13487" y="235394"/>
                </a:lnTo>
                <a:lnTo>
                  <a:pt x="63792" y="235394"/>
                </a:lnTo>
                <a:lnTo>
                  <a:pt x="87453" y="179524"/>
                </a:lnTo>
                <a:lnTo>
                  <a:pt x="92897" y="137428"/>
                </a:lnTo>
                <a:lnTo>
                  <a:pt x="95618" y="89915"/>
                </a:lnTo>
                <a:lnTo>
                  <a:pt x="97561" y="33413"/>
                </a:lnTo>
                <a:lnTo>
                  <a:pt x="253453" y="33413"/>
                </a:lnTo>
                <a:lnTo>
                  <a:pt x="253453" y="0"/>
                </a:lnTo>
                <a:close/>
              </a:path>
              <a:path w="293369" h="308609">
                <a:moveTo>
                  <a:pt x="253453" y="33413"/>
                </a:moveTo>
                <a:lnTo>
                  <a:pt x="215468" y="33413"/>
                </a:lnTo>
                <a:lnTo>
                  <a:pt x="215468" y="235394"/>
                </a:lnTo>
                <a:lnTo>
                  <a:pt x="253453" y="235394"/>
                </a:lnTo>
                <a:lnTo>
                  <a:pt x="253453" y="33413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13">
              <a:solidFill>
                <a:prstClr val="black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552216" y="5199362"/>
            <a:ext cx="122159" cy="151448"/>
          </a:xfrm>
          <a:custGeom>
            <a:avLst/>
            <a:gdLst/>
            <a:ahLst/>
            <a:cxnLst/>
            <a:rect l="l" t="t" r="r" b="b"/>
            <a:pathLst>
              <a:path w="217169" h="269240">
                <a:moveTo>
                  <a:pt x="104851" y="0"/>
                </a:moveTo>
                <a:lnTo>
                  <a:pt x="0" y="0"/>
                </a:lnTo>
                <a:lnTo>
                  <a:pt x="0" y="268833"/>
                </a:lnTo>
                <a:lnTo>
                  <a:pt x="38379" y="268833"/>
                </a:lnTo>
                <a:lnTo>
                  <a:pt x="38379" y="187413"/>
                </a:lnTo>
                <a:lnTo>
                  <a:pt x="104851" y="187413"/>
                </a:lnTo>
                <a:lnTo>
                  <a:pt x="151832" y="180983"/>
                </a:lnTo>
                <a:lnTo>
                  <a:pt x="187075" y="162458"/>
                </a:lnTo>
                <a:lnTo>
                  <a:pt x="193450" y="153974"/>
                </a:lnTo>
                <a:lnTo>
                  <a:pt x="38379" y="153974"/>
                </a:lnTo>
                <a:lnTo>
                  <a:pt x="38379" y="33401"/>
                </a:lnTo>
                <a:lnTo>
                  <a:pt x="193397" y="33401"/>
                </a:lnTo>
                <a:lnTo>
                  <a:pt x="187075" y="24984"/>
                </a:lnTo>
                <a:lnTo>
                  <a:pt x="151832" y="6440"/>
                </a:lnTo>
                <a:lnTo>
                  <a:pt x="104851" y="0"/>
                </a:lnTo>
                <a:close/>
              </a:path>
              <a:path w="217169" h="269240">
                <a:moveTo>
                  <a:pt x="193397" y="33401"/>
                </a:moveTo>
                <a:lnTo>
                  <a:pt x="103657" y="33401"/>
                </a:lnTo>
                <a:lnTo>
                  <a:pt x="136116" y="37429"/>
                </a:lnTo>
                <a:lnTo>
                  <a:pt x="159567" y="49171"/>
                </a:lnTo>
                <a:lnTo>
                  <a:pt x="173796" y="68108"/>
                </a:lnTo>
                <a:lnTo>
                  <a:pt x="178587" y="93726"/>
                </a:lnTo>
                <a:lnTo>
                  <a:pt x="173796" y="119336"/>
                </a:lnTo>
                <a:lnTo>
                  <a:pt x="159567" y="138247"/>
                </a:lnTo>
                <a:lnTo>
                  <a:pt x="136116" y="149959"/>
                </a:lnTo>
                <a:lnTo>
                  <a:pt x="103657" y="153974"/>
                </a:lnTo>
                <a:lnTo>
                  <a:pt x="193450" y="153974"/>
                </a:lnTo>
                <a:lnTo>
                  <a:pt x="209219" y="132989"/>
                </a:lnTo>
                <a:lnTo>
                  <a:pt x="216903" y="93726"/>
                </a:lnTo>
                <a:lnTo>
                  <a:pt x="209219" y="54467"/>
                </a:lnTo>
                <a:lnTo>
                  <a:pt x="193397" y="33401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13">
              <a:solidFill>
                <a:prstClr val="black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702530" y="5197653"/>
            <a:ext cx="160735" cy="155020"/>
          </a:xfrm>
          <a:custGeom>
            <a:avLst/>
            <a:gdLst/>
            <a:ahLst/>
            <a:cxnLst/>
            <a:rect l="l" t="t" r="r" b="b"/>
            <a:pathLst>
              <a:path w="285750" h="275590">
                <a:moveTo>
                  <a:pt x="143256" y="0"/>
                </a:moveTo>
                <a:lnTo>
                  <a:pt x="96648" y="6735"/>
                </a:lnTo>
                <a:lnTo>
                  <a:pt x="57157" y="25705"/>
                </a:lnTo>
                <a:lnTo>
                  <a:pt x="26644" y="55050"/>
                </a:lnTo>
                <a:lnTo>
                  <a:pt x="6971" y="92914"/>
                </a:lnTo>
                <a:lnTo>
                  <a:pt x="0" y="137439"/>
                </a:lnTo>
                <a:lnTo>
                  <a:pt x="6971" y="181973"/>
                </a:lnTo>
                <a:lnTo>
                  <a:pt x="26644" y="219859"/>
                </a:lnTo>
                <a:lnTo>
                  <a:pt x="57157" y="249231"/>
                </a:lnTo>
                <a:lnTo>
                  <a:pt x="96648" y="268222"/>
                </a:lnTo>
                <a:lnTo>
                  <a:pt x="143256" y="274967"/>
                </a:lnTo>
                <a:lnTo>
                  <a:pt x="189486" y="268266"/>
                </a:lnTo>
                <a:lnTo>
                  <a:pt x="228739" y="249362"/>
                </a:lnTo>
                <a:lnTo>
                  <a:pt x="237638" y="240779"/>
                </a:lnTo>
                <a:lnTo>
                  <a:pt x="143256" y="240779"/>
                </a:lnTo>
                <a:lnTo>
                  <a:pt x="101415" y="233003"/>
                </a:lnTo>
                <a:lnTo>
                  <a:pt x="68183" y="211431"/>
                </a:lnTo>
                <a:lnTo>
                  <a:pt x="46261" y="178698"/>
                </a:lnTo>
                <a:lnTo>
                  <a:pt x="38354" y="137439"/>
                </a:lnTo>
                <a:lnTo>
                  <a:pt x="46261" y="96208"/>
                </a:lnTo>
                <a:lnTo>
                  <a:pt x="68183" y="63499"/>
                </a:lnTo>
                <a:lnTo>
                  <a:pt x="101415" y="41945"/>
                </a:lnTo>
                <a:lnTo>
                  <a:pt x="143256" y="34175"/>
                </a:lnTo>
                <a:lnTo>
                  <a:pt x="237626" y="34175"/>
                </a:lnTo>
                <a:lnTo>
                  <a:pt x="228739" y="25606"/>
                </a:lnTo>
                <a:lnTo>
                  <a:pt x="189486" y="6702"/>
                </a:lnTo>
                <a:lnTo>
                  <a:pt x="143256" y="0"/>
                </a:lnTo>
                <a:close/>
              </a:path>
              <a:path w="285750" h="275590">
                <a:moveTo>
                  <a:pt x="237626" y="34175"/>
                </a:moveTo>
                <a:lnTo>
                  <a:pt x="143256" y="34175"/>
                </a:lnTo>
                <a:lnTo>
                  <a:pt x="184610" y="41945"/>
                </a:lnTo>
                <a:lnTo>
                  <a:pt x="217603" y="63499"/>
                </a:lnTo>
                <a:lnTo>
                  <a:pt x="239444" y="96208"/>
                </a:lnTo>
                <a:lnTo>
                  <a:pt x="247345" y="137439"/>
                </a:lnTo>
                <a:lnTo>
                  <a:pt x="239444" y="178698"/>
                </a:lnTo>
                <a:lnTo>
                  <a:pt x="217603" y="211431"/>
                </a:lnTo>
                <a:lnTo>
                  <a:pt x="184610" y="233003"/>
                </a:lnTo>
                <a:lnTo>
                  <a:pt x="143256" y="240779"/>
                </a:lnTo>
                <a:lnTo>
                  <a:pt x="237638" y="240779"/>
                </a:lnTo>
                <a:lnTo>
                  <a:pt x="259121" y="220057"/>
                </a:lnTo>
                <a:lnTo>
                  <a:pt x="278739" y="182149"/>
                </a:lnTo>
                <a:lnTo>
                  <a:pt x="285699" y="137439"/>
                </a:lnTo>
                <a:lnTo>
                  <a:pt x="278739" y="92782"/>
                </a:lnTo>
                <a:lnTo>
                  <a:pt x="259121" y="54902"/>
                </a:lnTo>
                <a:lnTo>
                  <a:pt x="237626" y="34175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13">
              <a:solidFill>
                <a:prstClr val="black"/>
              </a:solidFill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890308" y="5197656"/>
            <a:ext cx="290036" cy="155020"/>
          </a:xfrm>
          <a:custGeom>
            <a:avLst/>
            <a:gdLst/>
            <a:ahLst/>
            <a:cxnLst/>
            <a:rect l="l" t="t" r="r" b="b"/>
            <a:pathLst>
              <a:path w="515619" h="275590">
                <a:moveTo>
                  <a:pt x="244551" y="41795"/>
                </a:moveTo>
                <a:lnTo>
                  <a:pt x="224078" y="23622"/>
                </a:lnTo>
                <a:lnTo>
                  <a:pt x="199859" y="10553"/>
                </a:lnTo>
                <a:lnTo>
                  <a:pt x="172453" y="2654"/>
                </a:lnTo>
                <a:lnTo>
                  <a:pt x="142417" y="0"/>
                </a:lnTo>
                <a:lnTo>
                  <a:pt x="96202" y="6667"/>
                </a:lnTo>
                <a:lnTo>
                  <a:pt x="56959" y="25488"/>
                </a:lnTo>
                <a:lnTo>
                  <a:pt x="26568" y="54724"/>
                </a:lnTo>
                <a:lnTo>
                  <a:pt x="6959" y="92621"/>
                </a:lnTo>
                <a:lnTo>
                  <a:pt x="0" y="137439"/>
                </a:lnTo>
                <a:lnTo>
                  <a:pt x="6946" y="182270"/>
                </a:lnTo>
                <a:lnTo>
                  <a:pt x="26555" y="220192"/>
                </a:lnTo>
                <a:lnTo>
                  <a:pt x="56883" y="249453"/>
                </a:lnTo>
                <a:lnTo>
                  <a:pt x="96012" y="268300"/>
                </a:lnTo>
                <a:lnTo>
                  <a:pt x="142062" y="274967"/>
                </a:lnTo>
                <a:lnTo>
                  <a:pt x="172300" y="272249"/>
                </a:lnTo>
                <a:lnTo>
                  <a:pt x="199821" y="264210"/>
                </a:lnTo>
                <a:lnTo>
                  <a:pt x="224078" y="250977"/>
                </a:lnTo>
                <a:lnTo>
                  <a:pt x="244551" y="232702"/>
                </a:lnTo>
                <a:lnTo>
                  <a:pt x="219646" y="208521"/>
                </a:lnTo>
                <a:lnTo>
                  <a:pt x="203225" y="222770"/>
                </a:lnTo>
                <a:lnTo>
                  <a:pt x="185102" y="232841"/>
                </a:lnTo>
                <a:lnTo>
                  <a:pt x="165341" y="238810"/>
                </a:lnTo>
                <a:lnTo>
                  <a:pt x="143979" y="240779"/>
                </a:lnTo>
                <a:lnTo>
                  <a:pt x="101866" y="233006"/>
                </a:lnTo>
                <a:lnTo>
                  <a:pt x="68402" y="211429"/>
                </a:lnTo>
                <a:lnTo>
                  <a:pt x="46316" y="178701"/>
                </a:lnTo>
                <a:lnTo>
                  <a:pt x="38354" y="137439"/>
                </a:lnTo>
                <a:lnTo>
                  <a:pt x="46316" y="96202"/>
                </a:lnTo>
                <a:lnTo>
                  <a:pt x="68402" y="63500"/>
                </a:lnTo>
                <a:lnTo>
                  <a:pt x="101866" y="41948"/>
                </a:lnTo>
                <a:lnTo>
                  <a:pt x="143979" y="34175"/>
                </a:lnTo>
                <a:lnTo>
                  <a:pt x="165341" y="36080"/>
                </a:lnTo>
                <a:lnTo>
                  <a:pt x="185102" y="41897"/>
                </a:lnTo>
                <a:lnTo>
                  <a:pt x="203225" y="51816"/>
                </a:lnTo>
                <a:lnTo>
                  <a:pt x="219646" y="66014"/>
                </a:lnTo>
                <a:lnTo>
                  <a:pt x="244551" y="41795"/>
                </a:lnTo>
                <a:close/>
              </a:path>
              <a:path w="515619" h="275590">
                <a:moveTo>
                  <a:pt x="515010" y="41795"/>
                </a:moveTo>
                <a:lnTo>
                  <a:pt x="494538" y="23622"/>
                </a:lnTo>
                <a:lnTo>
                  <a:pt x="470293" y="10553"/>
                </a:lnTo>
                <a:lnTo>
                  <a:pt x="442887" y="2654"/>
                </a:lnTo>
                <a:lnTo>
                  <a:pt x="412864" y="0"/>
                </a:lnTo>
                <a:lnTo>
                  <a:pt x="366649" y="6667"/>
                </a:lnTo>
                <a:lnTo>
                  <a:pt x="327393" y="25488"/>
                </a:lnTo>
                <a:lnTo>
                  <a:pt x="297014" y="54724"/>
                </a:lnTo>
                <a:lnTo>
                  <a:pt x="277393" y="92621"/>
                </a:lnTo>
                <a:lnTo>
                  <a:pt x="270433" y="137439"/>
                </a:lnTo>
                <a:lnTo>
                  <a:pt x="277393" y="182270"/>
                </a:lnTo>
                <a:lnTo>
                  <a:pt x="296989" y="220192"/>
                </a:lnTo>
                <a:lnTo>
                  <a:pt x="327329" y="249453"/>
                </a:lnTo>
                <a:lnTo>
                  <a:pt x="366483" y="268300"/>
                </a:lnTo>
                <a:lnTo>
                  <a:pt x="412546" y="274967"/>
                </a:lnTo>
                <a:lnTo>
                  <a:pt x="442747" y="272249"/>
                </a:lnTo>
                <a:lnTo>
                  <a:pt x="470255" y="264210"/>
                </a:lnTo>
                <a:lnTo>
                  <a:pt x="494525" y="250977"/>
                </a:lnTo>
                <a:lnTo>
                  <a:pt x="515010" y="232702"/>
                </a:lnTo>
                <a:lnTo>
                  <a:pt x="490118" y="208521"/>
                </a:lnTo>
                <a:lnTo>
                  <a:pt x="473684" y="222770"/>
                </a:lnTo>
                <a:lnTo>
                  <a:pt x="455561" y="232841"/>
                </a:lnTo>
                <a:lnTo>
                  <a:pt x="435800" y="238810"/>
                </a:lnTo>
                <a:lnTo>
                  <a:pt x="414413" y="240779"/>
                </a:lnTo>
                <a:lnTo>
                  <a:pt x="372287" y="233006"/>
                </a:lnTo>
                <a:lnTo>
                  <a:pt x="338823" y="211429"/>
                </a:lnTo>
                <a:lnTo>
                  <a:pt x="316750" y="178701"/>
                </a:lnTo>
                <a:lnTo>
                  <a:pt x="308787" y="137439"/>
                </a:lnTo>
                <a:lnTo>
                  <a:pt x="316750" y="96202"/>
                </a:lnTo>
                <a:lnTo>
                  <a:pt x="338823" y="63500"/>
                </a:lnTo>
                <a:lnTo>
                  <a:pt x="372287" y="41948"/>
                </a:lnTo>
                <a:lnTo>
                  <a:pt x="414413" y="34175"/>
                </a:lnTo>
                <a:lnTo>
                  <a:pt x="435800" y="36080"/>
                </a:lnTo>
                <a:lnTo>
                  <a:pt x="455561" y="41897"/>
                </a:lnTo>
                <a:lnTo>
                  <a:pt x="473684" y="51816"/>
                </a:lnTo>
                <a:lnTo>
                  <a:pt x="490118" y="66014"/>
                </a:lnTo>
                <a:lnTo>
                  <a:pt x="515010" y="41795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13">
              <a:solidFill>
                <a:prstClr val="black"/>
              </a:solidFill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218446" y="5199365"/>
            <a:ext cx="130731" cy="151448"/>
          </a:xfrm>
          <a:custGeom>
            <a:avLst/>
            <a:gdLst/>
            <a:ahLst/>
            <a:cxnLst/>
            <a:rect l="l" t="t" r="r" b="b"/>
            <a:pathLst>
              <a:path w="232409" h="269240">
                <a:moveTo>
                  <a:pt x="232333" y="0"/>
                </a:moveTo>
                <a:lnTo>
                  <a:pt x="197040" y="0"/>
                </a:lnTo>
                <a:lnTo>
                  <a:pt x="38036" y="207352"/>
                </a:lnTo>
                <a:lnTo>
                  <a:pt x="38036" y="0"/>
                </a:lnTo>
                <a:lnTo>
                  <a:pt x="0" y="0"/>
                </a:lnTo>
                <a:lnTo>
                  <a:pt x="0" y="268833"/>
                </a:lnTo>
                <a:lnTo>
                  <a:pt x="35344" y="268833"/>
                </a:lnTo>
                <a:lnTo>
                  <a:pt x="194703" y="61899"/>
                </a:lnTo>
                <a:lnTo>
                  <a:pt x="194703" y="268833"/>
                </a:lnTo>
                <a:lnTo>
                  <a:pt x="232333" y="268833"/>
                </a:lnTo>
                <a:lnTo>
                  <a:pt x="232333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13">
              <a:solidFill>
                <a:prstClr val="black"/>
              </a:solidFill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387864" y="5199365"/>
            <a:ext cx="130731" cy="151448"/>
          </a:xfrm>
          <a:custGeom>
            <a:avLst/>
            <a:gdLst/>
            <a:ahLst/>
            <a:cxnLst/>
            <a:rect l="l" t="t" r="r" b="b"/>
            <a:pathLst>
              <a:path w="232409" h="269240">
                <a:moveTo>
                  <a:pt x="232359" y="0"/>
                </a:moveTo>
                <a:lnTo>
                  <a:pt x="196977" y="0"/>
                </a:lnTo>
                <a:lnTo>
                  <a:pt x="37998" y="207352"/>
                </a:lnTo>
                <a:lnTo>
                  <a:pt x="37998" y="0"/>
                </a:lnTo>
                <a:lnTo>
                  <a:pt x="0" y="0"/>
                </a:lnTo>
                <a:lnTo>
                  <a:pt x="0" y="268833"/>
                </a:lnTo>
                <a:lnTo>
                  <a:pt x="35306" y="268833"/>
                </a:lnTo>
                <a:lnTo>
                  <a:pt x="194678" y="61899"/>
                </a:lnTo>
                <a:lnTo>
                  <a:pt x="194678" y="268833"/>
                </a:lnTo>
                <a:lnTo>
                  <a:pt x="232359" y="268833"/>
                </a:lnTo>
                <a:lnTo>
                  <a:pt x="232359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13"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400958" y="4933032"/>
            <a:ext cx="107513" cy="16073"/>
          </a:xfrm>
          <a:custGeom>
            <a:avLst/>
            <a:gdLst/>
            <a:ahLst/>
            <a:cxnLst/>
            <a:rect l="l" t="t" r="r" b="b"/>
            <a:pathLst>
              <a:path w="191134" h="28575">
                <a:moveTo>
                  <a:pt x="190601" y="0"/>
                </a:moveTo>
                <a:lnTo>
                  <a:pt x="0" y="0"/>
                </a:lnTo>
                <a:lnTo>
                  <a:pt x="0" y="28359"/>
                </a:lnTo>
                <a:lnTo>
                  <a:pt x="190601" y="28359"/>
                </a:lnTo>
                <a:lnTo>
                  <a:pt x="190601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13">
              <a:solidFill>
                <a:prstClr val="black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8B189839-F567-C141-85A7-3182C767F6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4938" y="3013738"/>
            <a:ext cx="3303658" cy="2355188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361974" y="1582316"/>
            <a:ext cx="511255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 по обязательному </a:t>
            </a:r>
          </a:p>
          <a:p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оциальному страхованию</a:t>
            </a:r>
            <a:endParaRPr lang="ru-RU" sz="2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57554" y="5093263"/>
            <a:ext cx="445936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Савенкова Мария Александровна</a:t>
            </a:r>
          </a:p>
          <a:p>
            <a:r>
              <a:rPr lang="ru-RU" sz="15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 социального страхования </a:t>
            </a:r>
          </a:p>
          <a:p>
            <a:r>
              <a:rPr lang="ru-RU" sz="15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Отделения СФР по РС (Я)</a:t>
            </a:r>
            <a:endParaRPr lang="ru-RU" sz="15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838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4739975" y="2281511"/>
            <a:ext cx="2914650" cy="2447628"/>
          </a:xfrm>
        </p:spPr>
        <p:txBody>
          <a:bodyPr>
            <a:normAutofit/>
          </a:bodyPr>
          <a:lstStyle/>
          <a:p>
            <a:endParaRPr lang="ru-RU" sz="1013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013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xmlns="" id="{07C4550D-AF0C-1CDC-8FC0-4845D202A6AA}"/>
              </a:ext>
            </a:extLst>
          </p:cNvPr>
          <p:cNvGrpSpPr/>
          <p:nvPr/>
        </p:nvGrpSpPr>
        <p:grpSpPr>
          <a:xfrm>
            <a:off x="357185" y="1127256"/>
            <a:ext cx="514379" cy="604984"/>
            <a:chOff x="634994" y="480009"/>
            <a:chExt cx="914452" cy="1075526"/>
          </a:xfrm>
        </p:grpSpPr>
        <p:pic>
          <p:nvPicPr>
            <p:cNvPr id="19" name="object 5">
              <a:extLst>
                <a:ext uri="{FF2B5EF4-FFF2-40B4-BE49-F238E27FC236}">
                  <a16:creationId xmlns:a16="http://schemas.microsoft.com/office/drawing/2014/main" xmlns="" id="{2BC62A21-835A-A4C5-67D1-9C8AD154DD9F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20" name="object 6">
              <a:extLst>
                <a:ext uri="{FF2B5EF4-FFF2-40B4-BE49-F238E27FC236}">
                  <a16:creationId xmlns:a16="http://schemas.microsoft.com/office/drawing/2014/main" xmlns="" id="{BEBADE77-260B-768B-6C25-9E5D9400E0E0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21" name="object 7">
              <a:extLst>
                <a:ext uri="{FF2B5EF4-FFF2-40B4-BE49-F238E27FC236}">
                  <a16:creationId xmlns:a16="http://schemas.microsoft.com/office/drawing/2014/main" xmlns="" id="{1C1D1FDF-547C-E4CD-A5C7-B9D8C49238A0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22" name="object 8">
              <a:extLst>
                <a:ext uri="{FF2B5EF4-FFF2-40B4-BE49-F238E27FC236}">
                  <a16:creationId xmlns:a16="http://schemas.microsoft.com/office/drawing/2014/main" xmlns="" id="{8089B087-FF83-0F99-9EEF-B18D49C989A4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23" name="object 9">
              <a:extLst>
                <a:ext uri="{FF2B5EF4-FFF2-40B4-BE49-F238E27FC236}">
                  <a16:creationId xmlns:a16="http://schemas.microsoft.com/office/drawing/2014/main" xmlns="" id="{82E66295-22F8-83B1-2F6C-28179B9BE6F2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24" name="object 10">
              <a:extLst>
                <a:ext uri="{FF2B5EF4-FFF2-40B4-BE49-F238E27FC236}">
                  <a16:creationId xmlns:a16="http://schemas.microsoft.com/office/drawing/2014/main" xmlns="" id="{EAA68727-1559-E149-088F-F1D17B2E0B2C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25" name="object 11">
              <a:extLst>
                <a:ext uri="{FF2B5EF4-FFF2-40B4-BE49-F238E27FC236}">
                  <a16:creationId xmlns:a16="http://schemas.microsoft.com/office/drawing/2014/main" xmlns="" id="{C1B11FC0-82E2-85EC-A39A-ACD4CAF623CD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26" name="object 12">
              <a:extLst>
                <a:ext uri="{FF2B5EF4-FFF2-40B4-BE49-F238E27FC236}">
                  <a16:creationId xmlns:a16="http://schemas.microsoft.com/office/drawing/2014/main" xmlns="" id="{62AE1BD3-4BE1-353A-18AE-B66A3AF6198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27" name="object 13">
              <a:extLst>
                <a:ext uri="{FF2B5EF4-FFF2-40B4-BE49-F238E27FC236}">
                  <a16:creationId xmlns:a16="http://schemas.microsoft.com/office/drawing/2014/main" xmlns="" id="{66823ACC-0D42-60DB-5AF3-67E535AC275D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28" name="object 14">
              <a:extLst>
                <a:ext uri="{FF2B5EF4-FFF2-40B4-BE49-F238E27FC236}">
                  <a16:creationId xmlns:a16="http://schemas.microsoft.com/office/drawing/2014/main" xmlns="" id="{192985AC-E7CC-E00C-2BC0-6A9840A2A0D4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29" name="object 15">
              <a:extLst>
                <a:ext uri="{FF2B5EF4-FFF2-40B4-BE49-F238E27FC236}">
                  <a16:creationId xmlns:a16="http://schemas.microsoft.com/office/drawing/2014/main" xmlns="" id="{4A3BE3E5-BF9C-40B5-86BD-C0943149B646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30" name="object 16">
              <a:extLst>
                <a:ext uri="{FF2B5EF4-FFF2-40B4-BE49-F238E27FC236}">
                  <a16:creationId xmlns:a16="http://schemas.microsoft.com/office/drawing/2014/main" xmlns="" id="{AC015D15-A4C1-06C6-9C78-ADFAFBEF881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31" name="object 17">
              <a:extLst>
                <a:ext uri="{FF2B5EF4-FFF2-40B4-BE49-F238E27FC236}">
                  <a16:creationId xmlns:a16="http://schemas.microsoft.com/office/drawing/2014/main" xmlns="" id="{3C3A3D58-0DB3-6A68-9FB8-B855F90A8DF4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32" name="object 2">
            <a:extLst>
              <a:ext uri="{FF2B5EF4-FFF2-40B4-BE49-F238E27FC236}">
                <a16:creationId xmlns:a16="http://schemas.microsoft.com/office/drawing/2014/main" xmlns="" id="{2EC238A2-396B-3E27-72AF-A41107E8DEA7}"/>
              </a:ext>
            </a:extLst>
          </p:cNvPr>
          <p:cNvSpPr/>
          <p:nvPr/>
        </p:nvSpPr>
        <p:spPr>
          <a:xfrm>
            <a:off x="0" y="3529012"/>
            <a:ext cx="3502581" cy="2471738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 lang="en-US" sz="1013" dirty="0">
              <a:solidFill>
                <a:prstClr val="black"/>
              </a:solidFill>
            </a:endParaRPr>
          </a:p>
        </p:txBody>
      </p:sp>
      <p:sp>
        <p:nvSpPr>
          <p:cNvPr id="33" name="Объект 1"/>
          <p:cNvSpPr>
            <a:spLocks noGrp="1"/>
          </p:cNvSpPr>
          <p:nvPr>
            <p:ph sz="half" idx="1"/>
          </p:nvPr>
        </p:nvSpPr>
        <p:spPr>
          <a:xfrm>
            <a:off x="936523" y="1905427"/>
            <a:ext cx="7168364" cy="3553319"/>
          </a:xfrm>
        </p:spPr>
        <p:txBody>
          <a:bodyPr>
            <a:noAutofit/>
          </a:bodyPr>
          <a:lstStyle/>
          <a:p>
            <a:pPr indent="337185" algn="just"/>
            <a:r>
              <a:rPr lang="ru-RU" sz="135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</a:t>
            </a:r>
            <a:r>
              <a:rPr lang="ru-RU" sz="135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соответствии со статьями 9 и 10 Федерального закона от 12.01.1996  №8-ФЗ «О погребении и похоронном деле, а также в связи с принятием единого стандарта предоставления государственной услуги по назначению социального пособия на погребение утвержденного Постановлением Правительства от 20.06.2024 №830 «О едином стандарте предоставления государственной услуги по назначению социального пособия на погребение» </a:t>
            </a:r>
            <a:r>
              <a:rPr lang="ru-RU" sz="135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1 января 2025 года </a:t>
            </a:r>
            <a:r>
              <a:rPr lang="ru-RU" sz="135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назначение и выплата социального пособия на погребение лицам, подлежащим на день смерти обязательному социальному страхованию на случай временной нетрудоспособности и в связи с материнством осуществляется непосредственно территориальным органом Фонда пенсионного и социального страхования Российской Федерации, путем обращения за получением услуги через единый портал государственных и муниципальных услуг.</a:t>
            </a:r>
          </a:p>
          <a:p>
            <a:pPr indent="337185" algn="just"/>
            <a:r>
              <a:rPr lang="ru-RU" sz="135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Таким образом расходы, произведенные </a:t>
            </a:r>
            <a:r>
              <a:rPr lang="ru-RU" sz="135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страхователями на </a:t>
            </a:r>
            <a:r>
              <a:rPr lang="ru-RU" sz="135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выплату социального пособия на погребение осуществленные </a:t>
            </a:r>
            <a:r>
              <a:rPr lang="ru-RU" sz="135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после </a:t>
            </a:r>
            <a:r>
              <a:rPr lang="ru-RU" sz="135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 января 2025 года приниматься к возмещению не будут</a:t>
            </a:r>
            <a:r>
              <a:rPr lang="ru-RU" sz="135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337185" algn="just"/>
            <a:r>
              <a:rPr lang="ru-RU" sz="135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 приеме документов особое внимание обращать </a:t>
            </a:r>
            <a:r>
              <a:rPr lang="ru-RU" sz="1350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 дату смерти</a:t>
            </a:r>
            <a:r>
              <a:rPr lang="ru-RU" sz="135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337185" algn="just"/>
            <a:r>
              <a:rPr lang="ru-RU" sz="135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Расходы произведенные до 1 января 2025 будут приниматься на общих основаниях.</a:t>
            </a:r>
          </a:p>
          <a:p>
            <a:pPr indent="337185" algn="just"/>
            <a:endParaRPr lang="ru-RU" sz="135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4600" y="1105585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3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в законодательстве при назначении социального пособия на погребение с 01.01.2025 года</a:t>
            </a:r>
          </a:p>
        </p:txBody>
      </p:sp>
    </p:spTree>
    <p:extLst>
      <p:ext uri="{BB962C8B-B14F-4D97-AF65-F5344CB8AC3E}">
        <p14:creationId xmlns:p14="http://schemas.microsoft.com/office/powerpoint/2010/main" val="848759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Рисунок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392"/>
            <a:ext cx="9145970" cy="1512168"/>
          </a:xfrm>
          <a:prstGeom prst="rect">
            <a:avLst/>
          </a:prstGeom>
          <a:solidFill>
            <a:srgbClr val="00B0F0"/>
          </a:solidFill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924944"/>
            <a:ext cx="1378074" cy="2044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87624" y="2276872"/>
            <a:ext cx="496855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реализации постановления Правительства Российской Федерации от 31.12.2022 № 2568 «О дополнительной государственной социальной поддержке медицинских работников медицинских организаций, входящих в государственную и муниципальную системы здравоохранения и участвующих в базовой программе обязательного медицинского страхования либо территориальных программах обязательного медицинского страхования»</a:t>
            </a:r>
          </a:p>
        </p:txBody>
      </p:sp>
    </p:spTree>
    <p:extLst>
      <p:ext uri="{BB962C8B-B14F-4D97-AF65-F5344CB8AC3E}">
        <p14:creationId xmlns:p14="http://schemas.microsoft.com/office/powerpoint/2010/main" val="178359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 41"/>
          <p:cNvSpPr/>
          <p:nvPr/>
        </p:nvSpPr>
        <p:spPr>
          <a:xfrm>
            <a:off x="1174303" y="181444"/>
            <a:ext cx="74235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Специальная социальная выплата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медицинским работникам 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" name="Заголовок 1">
            <a:extLst>
              <a:ext uri="{FF2B5EF4-FFF2-40B4-BE49-F238E27FC236}">
                <a16:creationId xmlns="" xmlns:a16="http://schemas.microsoft.com/office/drawing/2014/main" id="{F739D3AB-7B03-44D2-8440-304BA3F157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5807" y="1189666"/>
            <a:ext cx="8281358" cy="267883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13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Осуществление с 01 января 2023 года выплаты работникам медицинских организаций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C069B223-C8FE-480E-9489-86F3F3F2837C}"/>
              </a:ext>
            </a:extLst>
          </p:cNvPr>
          <p:cNvSpPr txBox="1"/>
          <p:nvPr/>
        </p:nvSpPr>
        <p:spPr>
          <a:xfrm>
            <a:off x="79256" y="2322338"/>
            <a:ext cx="290788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Минздрав России направляет перечень медицинских организаций в Фонд</a:t>
            </a:r>
          </a:p>
        </p:txBody>
      </p:sp>
      <p:pic>
        <p:nvPicPr>
          <p:cNvPr id="34" name="Рисунок 33">
            <a:extLst>
              <a:ext uri="{FF2B5EF4-FFF2-40B4-BE49-F238E27FC236}">
                <a16:creationId xmlns="" xmlns:a16="http://schemas.microsoft.com/office/drawing/2014/main" id="{0621A64D-34F4-4700-9FC0-F243509C45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6" t="26817" r="13013" b="21910"/>
          <a:stretch/>
        </p:blipFill>
        <p:spPr>
          <a:xfrm>
            <a:off x="202288" y="1650712"/>
            <a:ext cx="1624425" cy="54931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8" name="Прямоугольник 37">
            <a:extLst>
              <a:ext uri="{FF2B5EF4-FFF2-40B4-BE49-F238E27FC236}">
                <a16:creationId xmlns="" xmlns:a16="http://schemas.microsoft.com/office/drawing/2014/main" id="{D9F60C8B-96D2-42B5-A003-D2B6D12B1ED3}"/>
              </a:ext>
            </a:extLst>
          </p:cNvPr>
          <p:cNvSpPr/>
          <p:nvPr/>
        </p:nvSpPr>
        <p:spPr>
          <a:xfrm>
            <a:off x="6133193" y="2240915"/>
            <a:ext cx="2858022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ФФОМС перечисляет средства в бюджет СФР ежемесячно, не позднее 5 рабочих дней, на основании заявок, представляемых СФР ежемесячно 5-го числа</a:t>
            </a:r>
            <a:endParaRPr lang="ru-RU" sz="105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Прямая со стрелкой 38">
            <a:extLst>
              <a:ext uri="{FF2B5EF4-FFF2-40B4-BE49-F238E27FC236}">
                <a16:creationId xmlns="" xmlns:a16="http://schemas.microsoft.com/office/drawing/2014/main" id="{62490AE6-2538-4D6A-922C-A3CB9B2ABE91}"/>
              </a:ext>
            </a:extLst>
          </p:cNvPr>
          <p:cNvCxnSpPr/>
          <p:nvPr/>
        </p:nvCxnSpPr>
        <p:spPr>
          <a:xfrm flipH="1" flipV="1">
            <a:off x="5560044" y="1823842"/>
            <a:ext cx="1010701" cy="5367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>
            <a:extLst>
              <a:ext uri="{FF2B5EF4-FFF2-40B4-BE49-F238E27FC236}">
                <a16:creationId xmlns="" xmlns:a16="http://schemas.microsoft.com/office/drawing/2014/main" id="{106D553D-72E5-4232-B211-7A325FD7FA90}"/>
              </a:ext>
            </a:extLst>
          </p:cNvPr>
          <p:cNvCxnSpPr/>
          <p:nvPr/>
        </p:nvCxnSpPr>
        <p:spPr>
          <a:xfrm flipH="1" flipV="1">
            <a:off x="2151522" y="1836362"/>
            <a:ext cx="1161571" cy="8152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Стрелка вправо 19">
            <a:extLst>
              <a:ext uri="{FF2B5EF4-FFF2-40B4-BE49-F238E27FC236}">
                <a16:creationId xmlns="" xmlns:a16="http://schemas.microsoft.com/office/drawing/2014/main" id="{17BFF850-BD30-47A0-A231-CD721B4CFAC9}"/>
              </a:ext>
            </a:extLst>
          </p:cNvPr>
          <p:cNvSpPr/>
          <p:nvPr/>
        </p:nvSpPr>
        <p:spPr>
          <a:xfrm>
            <a:off x="657646" y="3919568"/>
            <a:ext cx="3644724" cy="439098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>
                <a:solidFill>
                  <a:prstClr val="white"/>
                </a:solidFill>
              </a:rPr>
              <a:t>Период работы</a:t>
            </a:r>
          </a:p>
        </p:txBody>
      </p:sp>
      <p:sp>
        <p:nvSpPr>
          <p:cNvPr id="52" name="Стрелка вправо 21">
            <a:extLst>
              <a:ext uri="{FF2B5EF4-FFF2-40B4-BE49-F238E27FC236}">
                <a16:creationId xmlns="" xmlns:a16="http://schemas.microsoft.com/office/drawing/2014/main" id="{849A62DD-D9ED-4649-901C-9164D827A063}"/>
              </a:ext>
            </a:extLst>
          </p:cNvPr>
          <p:cNvSpPr/>
          <p:nvPr/>
        </p:nvSpPr>
        <p:spPr>
          <a:xfrm>
            <a:off x="4313049" y="3932353"/>
            <a:ext cx="2039573" cy="439098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prstClr val="white"/>
              </a:solidFill>
            </a:endParaRPr>
          </a:p>
        </p:txBody>
      </p:sp>
      <p:sp>
        <p:nvSpPr>
          <p:cNvPr id="53" name="Надпись 3">
            <a:extLst>
              <a:ext uri="{FF2B5EF4-FFF2-40B4-BE49-F238E27FC236}">
                <a16:creationId xmlns="" xmlns:a16="http://schemas.microsoft.com/office/drawing/2014/main" id="{FC146FCA-75A6-44C9-BBF6-8A49BA1A9A77}"/>
              </a:ext>
            </a:extLst>
          </p:cNvPr>
          <p:cNvSpPr txBox="1"/>
          <p:nvPr/>
        </p:nvSpPr>
        <p:spPr>
          <a:xfrm>
            <a:off x="3247547" y="4291149"/>
            <a:ext cx="1108738" cy="30452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ru-RU" sz="1200" dirty="0">
                <a:solidFill>
                  <a:srgbClr val="C55A1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Перечень</a:t>
            </a:r>
            <a:br>
              <a:rPr lang="ru-RU" sz="1200" dirty="0">
                <a:solidFill>
                  <a:srgbClr val="C55A1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200" dirty="0">
                <a:solidFill>
                  <a:srgbClr val="C55A1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 МЗ * </a:t>
            </a:r>
            <a:endParaRPr lang="ru-RU" sz="1500" dirty="0">
              <a:solidFill>
                <a:srgbClr val="C55A1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4" name="Надпись 3">
            <a:extLst>
              <a:ext uri="{FF2B5EF4-FFF2-40B4-BE49-F238E27FC236}">
                <a16:creationId xmlns="" xmlns:a16="http://schemas.microsoft.com/office/drawing/2014/main" id="{6B5203C3-E561-489F-8C15-9E372D0C729C}"/>
              </a:ext>
            </a:extLst>
          </p:cNvPr>
          <p:cNvSpPr txBox="1"/>
          <p:nvPr/>
        </p:nvSpPr>
        <p:spPr>
          <a:xfrm>
            <a:off x="4433796" y="3702713"/>
            <a:ext cx="1520591" cy="151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ru-RU" sz="1200" dirty="0">
                <a:solidFill>
                  <a:srgbClr val="4F81BD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+10 рабочих дней</a:t>
            </a:r>
            <a:endParaRPr lang="ru-RU" sz="1500" dirty="0">
              <a:solidFill>
                <a:srgbClr val="4F81BD">
                  <a:lumMod val="75000"/>
                </a:srgb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Надпись 3">
            <a:extLst>
              <a:ext uri="{FF2B5EF4-FFF2-40B4-BE49-F238E27FC236}">
                <a16:creationId xmlns="" xmlns:a16="http://schemas.microsoft.com/office/drawing/2014/main" id="{71C1B626-6666-458C-AECA-61A685F09E92}"/>
              </a:ext>
            </a:extLst>
          </p:cNvPr>
          <p:cNvSpPr txBox="1"/>
          <p:nvPr/>
        </p:nvSpPr>
        <p:spPr>
          <a:xfrm>
            <a:off x="4604062" y="4364138"/>
            <a:ext cx="1431022" cy="28638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ru-RU" sz="1200" dirty="0">
                <a:solidFill>
                  <a:srgbClr val="4F81BD">
                    <a:lumMod val="75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Реестры от МО **</a:t>
            </a:r>
            <a:endParaRPr lang="ru-RU" sz="1500" dirty="0">
              <a:solidFill>
                <a:srgbClr val="4F81BD">
                  <a:lumMod val="75000"/>
                </a:srgb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Надпись 3">
            <a:extLst>
              <a:ext uri="{FF2B5EF4-FFF2-40B4-BE49-F238E27FC236}">
                <a16:creationId xmlns="" xmlns:a16="http://schemas.microsoft.com/office/drawing/2014/main" id="{7B87BF69-06E4-43ED-B0E4-6902CF6B920D}"/>
              </a:ext>
            </a:extLst>
          </p:cNvPr>
          <p:cNvSpPr txBox="1"/>
          <p:nvPr/>
        </p:nvSpPr>
        <p:spPr>
          <a:xfrm>
            <a:off x="6352622" y="3700368"/>
            <a:ext cx="1513521" cy="151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+ 7 рабочих дней</a:t>
            </a:r>
            <a:endParaRPr lang="ru-RU" sz="15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Надпись 3">
            <a:extLst>
              <a:ext uri="{FF2B5EF4-FFF2-40B4-BE49-F238E27FC236}">
                <a16:creationId xmlns="" xmlns:a16="http://schemas.microsoft.com/office/drawing/2014/main" id="{8B1BADE9-BAEA-4062-BA58-57D9EA31CCB4}"/>
              </a:ext>
            </a:extLst>
          </p:cNvPr>
          <p:cNvSpPr txBox="1"/>
          <p:nvPr/>
        </p:nvSpPr>
        <p:spPr>
          <a:xfrm>
            <a:off x="6548312" y="4364912"/>
            <a:ext cx="1355312" cy="151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Оплата СФР ***</a:t>
            </a:r>
            <a:endParaRPr lang="ru-RU" sz="15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8" name="Стрелка вправо 27">
            <a:extLst>
              <a:ext uri="{FF2B5EF4-FFF2-40B4-BE49-F238E27FC236}">
                <a16:creationId xmlns="" xmlns:a16="http://schemas.microsoft.com/office/drawing/2014/main" id="{06F917D7-4249-4303-91DE-2F6BF222265C}"/>
              </a:ext>
            </a:extLst>
          </p:cNvPr>
          <p:cNvSpPr/>
          <p:nvPr/>
        </p:nvSpPr>
        <p:spPr>
          <a:xfrm>
            <a:off x="4802385" y="3937184"/>
            <a:ext cx="3668326" cy="439098"/>
          </a:xfrm>
          <a:prstGeom prst="rightArrow">
            <a:avLst/>
          </a:prstGeom>
          <a:solidFill>
            <a:schemeClr val="accent6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prstClr val="white"/>
              </a:solidFill>
            </a:endParaRPr>
          </a:p>
        </p:txBody>
      </p:sp>
      <p:cxnSp>
        <p:nvCxnSpPr>
          <p:cNvPr id="59" name="Прямая соединительная линия 58">
            <a:extLst>
              <a:ext uri="{FF2B5EF4-FFF2-40B4-BE49-F238E27FC236}">
                <a16:creationId xmlns="" xmlns:a16="http://schemas.microsoft.com/office/drawing/2014/main" id="{841511B2-827D-45AF-95E6-1A245C7F986D}"/>
              </a:ext>
            </a:extLst>
          </p:cNvPr>
          <p:cNvCxnSpPr/>
          <p:nvPr/>
        </p:nvCxnSpPr>
        <p:spPr>
          <a:xfrm>
            <a:off x="3369417" y="3797024"/>
            <a:ext cx="8623" cy="8611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="" xmlns:a16="http://schemas.microsoft.com/office/drawing/2014/main" id="{438CBACA-46E1-4F8D-A060-85D5E9775882}"/>
              </a:ext>
            </a:extLst>
          </p:cNvPr>
          <p:cNvCxnSpPr/>
          <p:nvPr/>
        </p:nvCxnSpPr>
        <p:spPr>
          <a:xfrm>
            <a:off x="4317574" y="3800063"/>
            <a:ext cx="9425" cy="85815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>
            <a:extLst>
              <a:ext uri="{FF2B5EF4-FFF2-40B4-BE49-F238E27FC236}">
                <a16:creationId xmlns="" xmlns:a16="http://schemas.microsoft.com/office/drawing/2014/main" id="{BD7D9C8D-A0FA-47F4-B3DD-FD1C6D72D956}"/>
              </a:ext>
            </a:extLst>
          </p:cNvPr>
          <p:cNvCxnSpPr/>
          <p:nvPr/>
        </p:nvCxnSpPr>
        <p:spPr>
          <a:xfrm flipH="1">
            <a:off x="652894" y="3800063"/>
            <a:ext cx="2555" cy="85815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="" xmlns:a16="http://schemas.microsoft.com/office/drawing/2014/main" id="{47B252AB-8892-498A-A502-9A8C1636FAA1}"/>
              </a:ext>
            </a:extLst>
          </p:cNvPr>
          <p:cNvCxnSpPr/>
          <p:nvPr/>
        </p:nvCxnSpPr>
        <p:spPr>
          <a:xfrm flipH="1">
            <a:off x="6357148" y="3735182"/>
            <a:ext cx="4601" cy="86026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>
            <a:extLst>
              <a:ext uri="{FF2B5EF4-FFF2-40B4-BE49-F238E27FC236}">
                <a16:creationId xmlns="" xmlns:a16="http://schemas.microsoft.com/office/drawing/2014/main" id="{D2034F86-745A-4F7A-BC04-C5AC77CFC3D6}"/>
              </a:ext>
            </a:extLst>
          </p:cNvPr>
          <p:cNvCxnSpPr/>
          <p:nvPr/>
        </p:nvCxnSpPr>
        <p:spPr>
          <a:xfrm flipH="1">
            <a:off x="7903624" y="3699048"/>
            <a:ext cx="12887" cy="89542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Надпись 3">
            <a:extLst>
              <a:ext uri="{FF2B5EF4-FFF2-40B4-BE49-F238E27FC236}">
                <a16:creationId xmlns="" xmlns:a16="http://schemas.microsoft.com/office/drawing/2014/main" id="{975B01E4-85DC-4F30-BFFC-41AA23205A4E}"/>
              </a:ext>
            </a:extLst>
          </p:cNvPr>
          <p:cNvSpPr txBox="1"/>
          <p:nvPr/>
        </p:nvSpPr>
        <p:spPr>
          <a:xfrm>
            <a:off x="3273859" y="3608055"/>
            <a:ext cx="1133625" cy="94980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ru-RU" sz="1050" dirty="0">
                <a:solidFill>
                  <a:srgbClr val="C55A1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Последний день месяца</a:t>
            </a:r>
            <a:endParaRPr lang="ru-RU" sz="1350" dirty="0">
              <a:solidFill>
                <a:srgbClr val="C55A1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="" xmlns:a16="http://schemas.microsoft.com/office/drawing/2014/main" id="{71A0B9FC-3E47-4F8F-BF64-1737B2C70297}"/>
              </a:ext>
            </a:extLst>
          </p:cNvPr>
          <p:cNvSpPr txBox="1"/>
          <p:nvPr/>
        </p:nvSpPr>
        <p:spPr>
          <a:xfrm>
            <a:off x="825807" y="5182222"/>
            <a:ext cx="74066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1200" dirty="0">
                <a:solidFill>
                  <a:srgbClr val="E46C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Минздрав России направляет перечень медицинских организаций в Фонд не позднее последнего дня текущего месяца </a:t>
            </a:r>
          </a:p>
          <a:p>
            <a:r>
              <a:rPr lang="ru-RU" sz="1200" dirty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 Организации направляют в Фонд реестр работников не позднее 10-го рабочего дня после окончания отчетного месяца</a:t>
            </a:r>
          </a:p>
          <a:p>
            <a:r>
              <a:rPr lang="ru-RU" sz="12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*** Специальная социальная выплата осуществляется Фондом в течение 7 рабочих дней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5118" y="1621707"/>
            <a:ext cx="1639920" cy="564133"/>
          </a:xfrm>
          <a:prstGeom prst="rect">
            <a:avLst/>
          </a:prstGeom>
        </p:spPr>
      </p:pic>
      <p:sp>
        <p:nvSpPr>
          <p:cNvPr id="41" name="Прямоугольник 40">
            <a:extLst>
              <a:ext uri="{FF2B5EF4-FFF2-40B4-BE49-F238E27FC236}">
                <a16:creationId xmlns="" xmlns:a16="http://schemas.microsoft.com/office/drawing/2014/main" id="{D9F60C8B-96D2-42B5-A003-D2B6D12B1ED3}"/>
              </a:ext>
            </a:extLst>
          </p:cNvPr>
          <p:cNvSpPr/>
          <p:nvPr/>
        </p:nvSpPr>
        <p:spPr>
          <a:xfrm>
            <a:off x="3078730" y="2414651"/>
            <a:ext cx="2606111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Идентификация работников и проверка факта их трудоустройства в организации по СНИЛС </a:t>
            </a:r>
          </a:p>
          <a:p>
            <a:pPr algn="ctr"/>
            <a:r>
              <a:rPr lang="ru-RU" sz="105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(по сведениям ЭТК)</a:t>
            </a:r>
            <a:endParaRPr lang="ru-RU" sz="105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68" t="10634" r="23429" b="43439"/>
          <a:stretch/>
        </p:blipFill>
        <p:spPr>
          <a:xfrm>
            <a:off x="3699892" y="1621707"/>
            <a:ext cx="1389612" cy="85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50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НПА в 2024 году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0320" y="1410325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6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6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Российской Федерации «О внесении изменений в некоторые акты Правительства Российской Федерации» от </a:t>
            </a:r>
            <a:r>
              <a:rPr lang="ru-RU" sz="6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20.03.2024 № 343 </a:t>
            </a:r>
            <a:r>
              <a:rPr lang="ru-RU" sz="6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01.03.2024</a:t>
            </a:r>
            <a:r>
              <a:rPr lang="ru-RU" sz="6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 </a:t>
            </a:r>
            <a:r>
              <a:rPr lang="ru-RU" sz="6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 ограничения по сроку действия)</a:t>
            </a:r>
            <a:r>
              <a:rPr lang="ru-RU" sz="6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lnSpc>
                <a:spcPct val="120000"/>
              </a:lnSpc>
            </a:pPr>
            <a:endParaRPr lang="ru-RU" sz="6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6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6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Фонда пенсионного и социального страхования Российской Федерации « О внесении изменений в Порядок осуществления территориальными органами Фонда пенсионного и социального страхования Российской Федерации контроля за полнотой и достоверностью сведений, представляемых медицинскими организациями для получения специальной социальной выплаты отдельными категориями медицинских работников медицинских организаций, входящих в государственную и муниципальную системы здравоохранения и участвующих в базовой программе обязательного медицинского страхования либо территориальных программах обязательного медицинского страхования, утвержденных приказом Фонда пенсионного и социального страхования Российской Федерации от 27 июня 2023 г. №1216» от </a:t>
            </a:r>
            <a:r>
              <a:rPr lang="ru-RU" sz="6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02.07.2024 </a:t>
            </a:r>
            <a:r>
              <a:rPr lang="ru-RU" sz="6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№1140 </a:t>
            </a:r>
            <a:r>
              <a:rPr lang="ru-RU" sz="6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06.09.2024 (на </a:t>
            </a:r>
            <a:r>
              <a:rPr lang="ru-RU" sz="6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действия приказа </a:t>
            </a:r>
            <a:r>
              <a:rPr lang="ru-RU" sz="6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СФР от </a:t>
            </a:r>
            <a:r>
              <a:rPr lang="ru-RU" sz="6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27.06.2023  № 1216)</a:t>
            </a:r>
            <a:r>
              <a:rPr lang="ru-RU" sz="6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lnSpc>
                <a:spcPct val="120000"/>
              </a:lnSpc>
            </a:pPr>
            <a:endParaRPr lang="ru-RU" sz="6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17232"/>
            <a:ext cx="9144000" cy="133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85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17232"/>
            <a:ext cx="9144000" cy="1338813"/>
          </a:xfrm>
          <a:prstGeom prst="rect">
            <a:avLst/>
          </a:prstGeom>
        </p:spPr>
      </p:pic>
      <p:sp>
        <p:nvSpPr>
          <p:cNvPr id="5" name="Прямоугольник с двумя скругленными противолежащими углами 4">
            <a:extLst>
              <a:ext uri="{FF2B5EF4-FFF2-40B4-BE49-F238E27FC236}"/>
            </a:extLst>
          </p:cNvPr>
          <p:cNvSpPr/>
          <p:nvPr/>
        </p:nvSpPr>
        <p:spPr>
          <a:xfrm>
            <a:off x="611560" y="1945174"/>
            <a:ext cx="2113703" cy="1668445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организации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право 7">
            <a:extLst>
              <a:ext uri="{FF2B5EF4-FFF2-40B4-BE49-F238E27FC236}"/>
            </a:extLst>
          </p:cNvPr>
          <p:cNvSpPr/>
          <p:nvPr/>
        </p:nvSpPr>
        <p:spPr>
          <a:xfrm>
            <a:off x="2989919" y="2240330"/>
            <a:ext cx="1299492" cy="10781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реестры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с двумя скругленными противолежащими углами 8">
            <a:extLst>
              <a:ext uri="{FF2B5EF4-FFF2-40B4-BE49-F238E27FC236}"/>
            </a:extLst>
          </p:cNvPr>
          <p:cNvSpPr/>
          <p:nvPr/>
        </p:nvSpPr>
        <p:spPr>
          <a:xfrm>
            <a:off x="4572000" y="1262092"/>
            <a:ext cx="3427567" cy="1366164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ежемесячно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позднее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10-го рабочего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дня после окончания отчетного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месяца</a:t>
            </a: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95636" y="148060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специальной социальной выплаты медицинские организации</a:t>
            </a:r>
          </a:p>
        </p:txBody>
      </p:sp>
      <p:sp>
        <p:nvSpPr>
          <p:cNvPr id="10" name="Прямоугольник с двумя скругленными противолежащими углами 9">
            <a:extLst>
              <a:ext uri="{FF2B5EF4-FFF2-40B4-BE49-F238E27FC236}"/>
            </a:extLst>
          </p:cNvPr>
          <p:cNvSpPr/>
          <p:nvPr/>
        </p:nvSpPr>
        <p:spPr>
          <a:xfrm>
            <a:off x="4502034" y="2875328"/>
            <a:ext cx="3503767" cy="1580447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декабре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реестр представляется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25-го числа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ожидаемого (предполагаемого) рабочего времени полного месяца.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27584" y="4702847"/>
            <a:ext cx="7272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2"/>
                </a:solidFill>
              </a:rPr>
              <a:t>*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Реестры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форме электронного 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 должны быть подписаны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усиленной квалифицированной электронной подписью уполномоченного лица, направляется в федеральную государственную информационную систему "Единая интегрированная информационная система "Соцстрах" </a:t>
            </a:r>
          </a:p>
        </p:txBody>
      </p:sp>
    </p:spTree>
    <p:extLst>
      <p:ext uri="{BB962C8B-B14F-4D97-AF65-F5344CB8AC3E}">
        <p14:creationId xmlns:p14="http://schemas.microsoft.com/office/powerpoint/2010/main" val="31982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779" y="116632"/>
            <a:ext cx="8856984" cy="66738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Специальные социальные выплаты медицинским работникам за 2024 год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0876295"/>
              </p:ext>
            </p:extLst>
          </p:nvPr>
        </p:nvGraphicFramePr>
        <p:xfrm>
          <a:off x="1746164" y="1393765"/>
          <a:ext cx="6049540" cy="36003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3552"/>
                <a:gridCol w="1519382"/>
                <a:gridCol w="1571361"/>
                <a:gridCol w="1855245"/>
              </a:tblGrid>
              <a:tr h="9940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реестров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получателей пособий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начислений </a:t>
                      </a:r>
                      <a:endParaRPr lang="ru-RU" sz="1400" b="1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1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руб.)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</a:tr>
              <a:tr h="5333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кв.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19 363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10 055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145 234,79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</a:tr>
              <a:tr h="5091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кв.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29322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10 744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560 975,02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</a:tr>
              <a:tr h="4849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кв.</a:t>
                      </a:r>
                      <a:endParaRPr lang="ru-RU" sz="14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26696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11 588</a:t>
                      </a:r>
                      <a:endParaRPr lang="ru-RU" sz="14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465 882,65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</a:tr>
              <a:tr h="4849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кв.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39551</a:t>
                      </a:r>
                      <a:endParaRPr lang="ru-RU" sz="14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12 435</a:t>
                      </a:r>
                      <a:endParaRPr lang="ru-RU" sz="14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765 686,56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</a:tr>
              <a:tr h="5940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114 932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44 822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1 937 779,02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</a:tr>
            </a:tbl>
          </a:graphicData>
        </a:graphic>
      </p:graphicFrame>
      <p:sp>
        <p:nvSpPr>
          <p:cNvPr id="19" name="Объект 2"/>
          <p:cNvSpPr txBox="1">
            <a:spLocks/>
          </p:cNvSpPr>
          <p:nvPr/>
        </p:nvSpPr>
        <p:spPr>
          <a:xfrm>
            <a:off x="974816" y="4847953"/>
            <a:ext cx="7886700" cy="55711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195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1" y="5496726"/>
            <a:ext cx="9144000" cy="133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873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31">
            <a:extLst>
              <a:ext uri="{FF2B5EF4-FFF2-40B4-BE49-F238E27FC236}">
                <a16:creationId xmlns:a16="http://schemas.microsoft.com/office/drawing/2014/main" xmlns="" id="{BE4232D0-D95A-52D8-A86D-688992C3EBB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332656"/>
            <a:ext cx="9433048" cy="314990"/>
          </a:xfrm>
          <a:prstGeom prst="rect">
            <a:avLst/>
          </a:prstGeom>
        </p:spPr>
        <p:txBody>
          <a:bodyPr vert="horz" wrap="square" lIns="0" tIns="7144" rIns="0" bIns="0" rtlCol="0" anchor="ctr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Специальные социальные выплаты медицинским работникам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2025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798226"/>
              </p:ext>
            </p:extLst>
          </p:nvPr>
        </p:nvGraphicFramePr>
        <p:xfrm>
          <a:off x="1678387" y="2132856"/>
          <a:ext cx="6617142" cy="1656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8433"/>
                <a:gridCol w="1138433"/>
                <a:gridCol w="1138433"/>
                <a:gridCol w="1138433"/>
                <a:gridCol w="2063410"/>
              </a:tblGrid>
              <a:tr h="1185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ол-во </a:t>
                      </a:r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реестров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ол-во </a:t>
                      </a:r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мед. организаций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</a:t>
                      </a:r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получателей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начислений </a:t>
                      </a:r>
                    </a:p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руб.)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</a:tr>
              <a:tr h="4705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</a:t>
                      </a:r>
                      <a:r>
                        <a:rPr lang="ru-RU" sz="1400" b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</a:t>
                      </a:r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9861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209 144,96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</a:tr>
            </a:tbl>
          </a:graphicData>
        </a:graphic>
      </p:graphicFrame>
      <p:pic>
        <p:nvPicPr>
          <p:cNvPr id="21" name="Рисунок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1" y="5496726"/>
            <a:ext cx="9144000" cy="133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79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31">
            <a:extLst>
              <a:ext uri="{FF2B5EF4-FFF2-40B4-BE49-F238E27FC236}">
                <a16:creationId xmlns="" xmlns:a16="http://schemas.microsoft.com/office/drawing/2014/main" id="{BE4232D0-D95A-52D8-A86D-688992C3EBB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23528" y="44624"/>
            <a:ext cx="8750796" cy="284213"/>
          </a:xfrm>
          <a:prstGeom prst="rect">
            <a:avLst/>
          </a:prstGeom>
        </p:spPr>
        <p:txBody>
          <a:bodyPr vert="horz" wrap="square" lIns="0" tIns="7144" rIns="0" bIns="0" rtlCol="0" anchor="ctr">
            <a:spAutoFit/>
          </a:bodyPr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Переплата специальных социальных выплат медицинским 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работникам 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 2024 год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978639"/>
              </p:ext>
            </p:extLst>
          </p:nvPr>
        </p:nvGraphicFramePr>
        <p:xfrm>
          <a:off x="1475656" y="692696"/>
          <a:ext cx="6408712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8"/>
                <a:gridCol w="2664296"/>
                <a:gridCol w="597667"/>
                <a:gridCol w="979309"/>
                <a:gridCol w="972107"/>
                <a:gridCol w="691275"/>
              </a:tblGrid>
              <a:tr h="1767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lang="ru-RU" sz="8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</a:t>
                      </a:r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МО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выплат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(в руб.)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78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переплата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возвращено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1478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РС (Я) "МИРНИНСКАЯ ЦРБ"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84 425,00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84 425,00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1478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РС (Я) "ОЦРБ"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144 270,00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144 270,00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1957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РС (Я) "НЕРЮНГРИНСКАЯ ЦРБ"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31 750,00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31 750,00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1478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РС (Я) "ЯГБ №2"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60 900,00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60 900,00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1478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ГАУ РС (Я) "МЦ Г. ЯКУТСКА"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38 095,00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38 095,00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1478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ГАУ РС (Я) "ПОЛИКЛИНИКА № 1"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16 105,00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16 105,00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1478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РС (Я) "НЦРБ"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15 070,00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15 070,00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2924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РС (Я) "УСТЬ-АЛДАНСКАЯ ЦРБ ИМ. Г.Г.НИКИФОРОВА"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51 120,00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51 120,00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1478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РС(Я) "ТОМПОНСКАЯ ЦРБ"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19 560,00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19 560,00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1552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РС (Я) "УСТЬ-МАЙСКАЯ ЦРБ"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6 280,00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6 280,00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1478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РС (Я) "УСТЬ-ЯНСКАЯ ЦРБ"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6 865,00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6 865,00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148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РС(Я) "АМГИНСКАЯ ЦРБ"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51 870,00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51 870,00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1478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РС (Я) "ЛЕНСКАЯ ЦРБ"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148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ГАУ РС (Я) "МЕГИНО-КАНГАЛАССКАЯ ЦРБ"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26 125,00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26 125,00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1483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РС(Я) "АЦРБ"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24 500,00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24 500,00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1478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РС (Я) ОЦРБ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8 520,00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8 520,00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1478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ГАУ РС(Я) "ЯССЦ"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4 060,00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4 060,00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2299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РС (Я) КЦРБ ИМ.ТЕРЕХОВОЙ М.Н.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1478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ГАУ РС(Я) "ЯГБ №3"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2 275,00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2 275,00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1478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РС(Я) "ЯРОД"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297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РС (Я) "ТАТТИНСКАЯ ЦЕНТРАЛЬНАЯ РАЙОННАЯ БОЛЬНИЦА"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2102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РС (Я) «ВИЛЮЙСКАЯ ЦРБ ИМЕНИ П.А. ПЕТРОВА»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12 240,00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12 240,00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1478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РС (Я) "ОЛЕНЕКСКАЯ ЦРБ"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1478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РС (Я) "СУНТАРСКАЯ ЦРБ"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3020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РС (Я) "БУЛУНСКАЯ ЦЕНТРАЛЬНАЯ РАЙОННАЯ БОЛЬНИЦА"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1478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РС(Я) ЧУРАПЧИНСКАЯ ЦРБ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1 235,00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1 235,00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223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ГАУ РС (Я) "ХАНГАЛАССКАЯ ЦРБ"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  <a:tr h="21414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696 110,00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696 110,00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" marR="3414" marT="3414" marB="0" anchor="ctr"/>
                </a:tc>
              </a:tr>
            </a:tbl>
          </a:graphicData>
        </a:graphic>
      </p:graphicFrame>
      <p:pic>
        <p:nvPicPr>
          <p:cNvPr id="19" name="Рисунок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82965"/>
            <a:ext cx="9144000" cy="97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67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9113" y="116632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Медицинские организации, допускающие представление реестров с нарушением установленного срока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9113" y="1143015"/>
            <a:ext cx="7756469" cy="4406428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РС(Я) "АМГИНСКАЯ ЦРБ"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РС(Я) "АЛДАНСКАЯ ЦРБ"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РС (Я) "ВЕРХНЕКОЛЫМСКАЯ ЦРБ"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РС (Я) "ВЕРХОЯНСКАЯ ЦРБ" 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РС (Я) «ВИЛЮЙСКАЯ ЦРБ ИМЕНИ П.А. ПЕТРОВА»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РС(Я) "ЖИГАНСКАЯ ЦРБ ИМЕНИ О.Г. ЗАХАРОВОЙ"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РС (Я) "ЛЕНСКАЯ ЦРБ" 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 РС (Я) "МЕГИНО-КАНГАЛАССКАЯ ЦРБ"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РС (Я) "НЮРБИНСКАЯ ЦРБ"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РС (Я) "СРЕДНЕКОЛЫМСКАЯ ЦРБ" 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РС(Я) "ТОМПОНСКАЯ ЦРБ"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РС (Я) "УСТЬ-МАЙСКАЯ ЦРБ"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 РС (Я) "ХАНГАЛАССКАЯ ЦРБ"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РС(Я) "ЧУРАПЧИНСКАЯ ЦРБ"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 РС(Я) "ЯГБ №3"</a:t>
            </a:r>
          </a:p>
          <a:p>
            <a:pPr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 РС (Я) "ПОЛИКЛИНИКА № 1".</a:t>
            </a:r>
          </a:p>
          <a:p>
            <a:pPr lvl="0"/>
            <a:endParaRPr lang="ru-RU" sz="16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17232"/>
            <a:ext cx="9144000" cy="133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10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3523" y="116632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Медицинские организации часто представляющие уточняющие (корректирующие) реестры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3766" y="1412776"/>
            <a:ext cx="7886700" cy="3960440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РС(Я) "АМГИНСКАЯ ЦРБ"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 РС (Я) "МЕГИНО-КАНГАЛАССКАЯ ЦРБ"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РС (Я) "МИРНИНСКАЯ ЦРБ"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РС (Я) "НЕРЮНГРИНСКАЯ ЦРБ"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РС(Я) "ОЛЕКМИНСКАЯ ЦРБ"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РС (Я) "СУНТАРСКАЯ ЦРБ"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РС (Я) "ТАТТИНСКАЯ ЦРБ"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РС (Я) "УСТЬ-МАЙСКАЯ ЦРБ"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РС(Я) "ЧУРАПЧИНСКАЯ ЦРБ"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РС (Я) "ЯГБ №2"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 РС(Я) "ЯГБ №3"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 РС (Я) "МЦ Г. ЯКУТСКА"</a:t>
            </a:r>
          </a:p>
          <a:p>
            <a:pPr lvl="0">
              <a:lnSpc>
                <a:spcPct val="12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 РС (Я) "ПОЛИКЛИНИКА № 1"</a:t>
            </a:r>
            <a:r>
              <a:rPr lang="ru-RU" sz="19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sz="2175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Важно!</a:t>
            </a:r>
            <a:r>
              <a:rPr lang="ru-RU" sz="217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Усилить контроль по направлению </a:t>
            </a:r>
            <a:r>
              <a:rPr lang="ru-RU" sz="2175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реестров</a:t>
            </a:r>
            <a:endParaRPr lang="ru-RU" sz="2175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17232"/>
            <a:ext cx="9144000" cy="133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838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394738311"/>
              </p:ext>
            </p:extLst>
          </p:nvPr>
        </p:nvGraphicFramePr>
        <p:xfrm>
          <a:off x="179512" y="1761261"/>
          <a:ext cx="4392488" cy="4271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940152" y="2420888"/>
            <a:ext cx="23740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</a:rPr>
              <a:t>Оформлено ЭЛН в РС (Я)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6579" y="476672"/>
            <a:ext cx="8468985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Организация работ по исполнению Федерального закона от 01.05.2017 №86-ФЗ «О внесении изменений в статью 13 </a:t>
            </a:r>
          </a:p>
          <a:p>
            <a:pPr algn="just"/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Федерального закона  «Об обязательном социальном страховании на случай временной нетрудоспособности и </a:t>
            </a:r>
          </a:p>
          <a:p>
            <a:pPr algn="just"/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в связи с материнством» и статьи 59 и 78 Федерального закона «Об основах охраны здоровья граждан в Российской Федерации»</a:t>
            </a:r>
            <a:endParaRPr lang="ru-RU" sz="1100" dirty="0">
              <a:solidFill>
                <a:srgbClr val="002060"/>
              </a:solidFill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852936"/>
            <a:ext cx="4774896" cy="31549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925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6858000" cy="712046"/>
          </a:xfrm>
        </p:spPr>
        <p:txBody>
          <a:bodyPr>
            <a:normAutofit fontScale="90000"/>
          </a:bodyPr>
          <a:lstStyle/>
          <a:p>
            <a:r>
              <a:rPr lang="ru-RU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аиболее 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частые ошибки в представленных 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реестрах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200" b="1" dirty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340768"/>
            <a:ext cx="7994468" cy="3816424"/>
          </a:xfrm>
        </p:spPr>
        <p:txBody>
          <a:bodyPr>
            <a:normAutofit/>
          </a:bodyPr>
          <a:lstStyle/>
          <a:p>
            <a:pPr marL="285750" indent="-285750" algn="l">
              <a:lnSpc>
                <a:spcPct val="110000"/>
              </a:lnSpc>
              <a:buFontTx/>
              <a:buChar char="-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неактуальные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платежные реквизиты работника для перечисления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специальной социальной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выплаты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l">
              <a:lnSpc>
                <a:spcPct val="110000"/>
              </a:lnSpc>
            </a:pPr>
            <a:endParaRPr lang="ru-RU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0000"/>
              </a:lnSpc>
              <a:buFontTx/>
              <a:buChar char="-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часов по норме рабочего времени соответствующего месяца не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соответствует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периоду, за который представляется реестр (неверно указывают норму часов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>
              <a:lnSpc>
                <a:spcPct val="110000"/>
              </a:lnSpc>
            </a:pPr>
            <a:endParaRPr lang="ru-RU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0000"/>
              </a:lnSpc>
              <a:buFontTx/>
              <a:buChar char="-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 не соответствует номенклатуре должностей медицинских работников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10000"/>
              </a:lnSpc>
            </a:pPr>
            <a:endParaRPr lang="ru-RU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0000"/>
              </a:lnSpc>
              <a:buFontTx/>
              <a:buChar char="-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 не соответствует должности работника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10000"/>
              </a:lnSpc>
            </a:pPr>
            <a:endParaRPr lang="ru-RU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0000"/>
              </a:lnSpc>
              <a:buFontTx/>
              <a:buChar char="-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отработанных часов и нормативных часов в двух реестрах за один период, одного работника по одной же категории превышает единицу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17232"/>
            <a:ext cx="9144000" cy="133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7814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C3BBBDE5-26EA-44CA-8CA2-6A3F6614DE5D}" type="slidenum">
              <a:rPr lang="ru-RU" smtClean="0"/>
              <a:t>21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06476"/>
            <a:ext cx="9144000" cy="1338813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89718" y="131043"/>
            <a:ext cx="83529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Министерства труда и социальной защиты РФ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28.02.2024 №14-1/10/В-3097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1097151"/>
            <a:ext cx="7272808" cy="915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5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определении размера специальной социальной выплаты в случае введения субъектами РФ региональных нерабочих праздничных дней, а также при установлении работникам суммарного учета рабочего времени.</a:t>
            </a:r>
          </a:p>
          <a:p>
            <a:endParaRPr lang="ru-RU" sz="1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43608" y="1989703"/>
            <a:ext cx="7272808" cy="2100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определении размера ССВ работнику за календарный месяц рассчитывается соотношение количества рабочих часов, фактически отработанных работником за календарный месяц, и количества рабочих часов по норме рабочего времени соответствующего месяца, исчисленной исходя их установленной работнику в соответствии с законодательством РФ продолжительности рабочей недели в порядке, определенном Министерством труда и социальной защиты РФ и постановлением Правительства РФ от 14 февраля 2003 №101» О продолжительности рабочего времени медицинских работников в зависимости от занимаемой ими должности и (или) специальности».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4115645"/>
            <a:ext cx="72728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5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нормы рабочего времени в случае введения региональных нерабочих праздничных дней не предусмотрено. При этом норма является общей для всех категорий работников независимо от того, установлен работнику суммарный учет рабочего времени или нет.</a:t>
            </a:r>
          </a:p>
        </p:txBody>
      </p:sp>
    </p:spTree>
    <p:extLst>
      <p:ext uri="{BB962C8B-B14F-4D97-AF65-F5344CB8AC3E}">
        <p14:creationId xmlns:p14="http://schemas.microsoft.com/office/powerpoint/2010/main" val="90447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C3BBBDE5-26EA-44CA-8CA2-6A3F6614DE5D}" type="slidenum">
              <a:rPr lang="ru-RU" smtClean="0"/>
              <a:t>22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2276872"/>
            <a:ext cx="7318863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</a:t>
            </a:r>
            <a:r>
              <a:rPr lang="ru-RU" sz="5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внимание!</a:t>
            </a:r>
            <a:endParaRPr lang="ru-RU" sz="5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17232"/>
            <a:ext cx="9144000" cy="133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51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xmlns="" id="{2EC238A2-396B-3E27-72AF-A41107E8DEA7}"/>
              </a:ext>
            </a:extLst>
          </p:cNvPr>
          <p:cNvSpPr/>
          <p:nvPr/>
        </p:nvSpPr>
        <p:spPr>
          <a:xfrm>
            <a:off x="0" y="3529012"/>
            <a:ext cx="3502581" cy="2471738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 lang="en-US" sz="1013" dirty="0">
              <a:solidFill>
                <a:prstClr val="black"/>
              </a:solidFill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xmlns="" id="{07C4550D-AF0C-1CDC-8FC0-4845D202A6AA}"/>
              </a:ext>
            </a:extLst>
          </p:cNvPr>
          <p:cNvGrpSpPr/>
          <p:nvPr/>
        </p:nvGrpSpPr>
        <p:grpSpPr>
          <a:xfrm>
            <a:off x="251520" y="260648"/>
            <a:ext cx="514379" cy="604984"/>
            <a:chOff x="634994" y="480009"/>
            <a:chExt cx="914452" cy="1075526"/>
          </a:xfrm>
        </p:grpSpPr>
        <p:pic>
          <p:nvPicPr>
            <p:cNvPr id="6" name="object 5">
              <a:extLst>
                <a:ext uri="{FF2B5EF4-FFF2-40B4-BE49-F238E27FC236}">
                  <a16:creationId xmlns:a16="http://schemas.microsoft.com/office/drawing/2014/main" xmlns="" id="{2BC62A21-835A-A4C5-67D1-9C8AD154DD9F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7" name="object 6">
              <a:extLst>
                <a:ext uri="{FF2B5EF4-FFF2-40B4-BE49-F238E27FC236}">
                  <a16:creationId xmlns:a16="http://schemas.microsoft.com/office/drawing/2014/main" xmlns="" id="{BEBADE77-260B-768B-6C25-9E5D9400E0E0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8" name="object 7">
              <a:extLst>
                <a:ext uri="{FF2B5EF4-FFF2-40B4-BE49-F238E27FC236}">
                  <a16:creationId xmlns:a16="http://schemas.microsoft.com/office/drawing/2014/main" xmlns="" id="{1C1D1FDF-547C-E4CD-A5C7-B9D8C49238A0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9" name="object 8">
              <a:extLst>
                <a:ext uri="{FF2B5EF4-FFF2-40B4-BE49-F238E27FC236}">
                  <a16:creationId xmlns:a16="http://schemas.microsoft.com/office/drawing/2014/main" xmlns="" id="{8089B087-FF83-0F99-9EEF-B18D49C989A4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0" name="object 9">
              <a:extLst>
                <a:ext uri="{FF2B5EF4-FFF2-40B4-BE49-F238E27FC236}">
                  <a16:creationId xmlns:a16="http://schemas.microsoft.com/office/drawing/2014/main" xmlns="" id="{82E66295-22F8-83B1-2F6C-28179B9BE6F2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1" name="object 10">
              <a:extLst>
                <a:ext uri="{FF2B5EF4-FFF2-40B4-BE49-F238E27FC236}">
                  <a16:creationId xmlns:a16="http://schemas.microsoft.com/office/drawing/2014/main" xmlns="" id="{EAA68727-1559-E149-088F-F1D17B2E0B2C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12" name="object 11">
              <a:extLst>
                <a:ext uri="{FF2B5EF4-FFF2-40B4-BE49-F238E27FC236}">
                  <a16:creationId xmlns:a16="http://schemas.microsoft.com/office/drawing/2014/main" xmlns="" id="{C1B11FC0-82E2-85EC-A39A-ACD4CAF623CD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3" name="object 12">
              <a:extLst>
                <a:ext uri="{FF2B5EF4-FFF2-40B4-BE49-F238E27FC236}">
                  <a16:creationId xmlns:a16="http://schemas.microsoft.com/office/drawing/2014/main" xmlns="" id="{62AE1BD3-4BE1-353A-18AE-B66A3AF61981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14" name="object 13">
              <a:extLst>
                <a:ext uri="{FF2B5EF4-FFF2-40B4-BE49-F238E27FC236}">
                  <a16:creationId xmlns:a16="http://schemas.microsoft.com/office/drawing/2014/main" xmlns="" id="{66823ACC-0D42-60DB-5AF3-67E535AC275D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15" name="object 14">
              <a:extLst>
                <a:ext uri="{FF2B5EF4-FFF2-40B4-BE49-F238E27FC236}">
                  <a16:creationId xmlns:a16="http://schemas.microsoft.com/office/drawing/2014/main" xmlns="" id="{192985AC-E7CC-E00C-2BC0-6A9840A2A0D4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16" name="object 15">
              <a:extLst>
                <a:ext uri="{FF2B5EF4-FFF2-40B4-BE49-F238E27FC236}">
                  <a16:creationId xmlns:a16="http://schemas.microsoft.com/office/drawing/2014/main" xmlns="" id="{4A3BE3E5-BF9C-40B5-86BD-C0943149B646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17" name="object 16">
              <a:extLst>
                <a:ext uri="{FF2B5EF4-FFF2-40B4-BE49-F238E27FC236}">
                  <a16:creationId xmlns:a16="http://schemas.microsoft.com/office/drawing/2014/main" xmlns="" id="{AC015D15-A4C1-06C6-9C78-ADFAFBEF881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18" name="object 17">
              <a:extLst>
                <a:ext uri="{FF2B5EF4-FFF2-40B4-BE49-F238E27FC236}">
                  <a16:creationId xmlns:a16="http://schemas.microsoft.com/office/drawing/2014/main" xmlns="" id="{3C3A3D58-0DB3-6A68-9FB8-B855F90A8DF4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23" name="Slide Number Placeholder 21">
            <a:extLst>
              <a:ext uri="{FF2B5EF4-FFF2-40B4-BE49-F238E27FC236}">
                <a16:creationId xmlns:a16="http://schemas.microsoft.com/office/drawing/2014/main" xmlns="" id="{E79591F3-5871-7F9A-D628-6EC6C1B23DC5}"/>
              </a:ext>
            </a:extLst>
          </p:cNvPr>
          <p:cNvSpPr txBox="1">
            <a:spLocks/>
          </p:cNvSpPr>
          <p:nvPr/>
        </p:nvSpPr>
        <p:spPr>
          <a:xfrm>
            <a:off x="6957421" y="5670152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x-none"/>
            </a:defPPr>
            <a:lvl1pPr marL="0" algn="r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z="135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endParaRPr lang="en-US" sz="135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4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9174957"/>
              </p:ext>
            </p:extLst>
          </p:nvPr>
        </p:nvGraphicFramePr>
        <p:xfrm>
          <a:off x="1259632" y="1484784"/>
          <a:ext cx="6984776" cy="1656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Диаграмма" r:id="rId13" imgW="9010554" imgH="2257470" progId="Excel.Chart.8">
                  <p:embed/>
                </p:oleObj>
              </mc:Choice>
              <mc:Fallback>
                <p:oleObj name="Диаграмма" r:id="rId13" imgW="9010554" imgH="2257470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484784"/>
                        <a:ext cx="6984776" cy="16561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2521363"/>
              </p:ext>
            </p:extLst>
          </p:nvPr>
        </p:nvGraphicFramePr>
        <p:xfrm>
          <a:off x="1259632" y="3991095"/>
          <a:ext cx="7770068" cy="1623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Диаграмма" r:id="rId15" imgW="9296355" imgH="2019330" progId="Excel.Chart.8">
                  <p:embed/>
                </p:oleObj>
              </mc:Choice>
              <mc:Fallback>
                <p:oleObj name="Диаграмма" r:id="rId15" imgW="9296355" imgH="2019330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991095"/>
                        <a:ext cx="7770068" cy="16238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086500" y="459159"/>
            <a:ext cx="794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ea typeface="Microsoft YaHei"/>
                <a:cs typeface="Times New Roman" panose="02020603050405020304" pitchFamily="18" charset="0"/>
              </a:rPr>
              <a:t>Исполнение приказа Минздрава России от 21.11.2021 №1090н «Об утверждении Порядка осуществления  Фондом социального </a:t>
            </a:r>
            <a:endParaRPr lang="ru-RU" sz="1000" b="1" dirty="0" smtClean="0">
              <a:solidFill>
                <a:srgbClr val="002060"/>
              </a:solidFill>
              <a:latin typeface="Times New Roman" panose="02020603050405020304" pitchFamily="18" charset="0"/>
              <a:ea typeface="Microsoft YaHei"/>
              <a:cs typeface="Times New Roman" panose="02020603050405020304" pitchFamily="18" charset="0"/>
            </a:endParaRPr>
          </a:p>
          <a:p>
            <a:pPr lvl="0"/>
            <a:r>
              <a: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icrosoft YaHei"/>
                <a:cs typeface="Times New Roman" panose="02020603050405020304" pitchFamily="18" charset="0"/>
              </a:rPr>
              <a:t>страхования 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ea typeface="Microsoft YaHei"/>
                <a:cs typeface="Times New Roman" panose="02020603050405020304" pitchFamily="18" charset="0"/>
              </a:rPr>
              <a:t>Российской Федерации проверки соблюдения порядка выдачи, продления и оформления  листков нетрудоспособности»</a:t>
            </a:r>
            <a:endParaRPr kumimoji="0" lang="ru-RU" sz="1013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443632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xmlns="" id="{2EC238A2-396B-3E27-72AF-A41107E8DEA7}"/>
              </a:ext>
            </a:extLst>
          </p:cNvPr>
          <p:cNvSpPr/>
          <p:nvPr/>
        </p:nvSpPr>
        <p:spPr>
          <a:xfrm>
            <a:off x="0" y="3529012"/>
            <a:ext cx="3502581" cy="2471738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 lang="en-US" sz="1013" dirty="0">
              <a:solidFill>
                <a:prstClr val="black"/>
              </a:solidFill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xmlns="" id="{07C4550D-AF0C-1CDC-8FC0-4845D202A6AA}"/>
              </a:ext>
            </a:extLst>
          </p:cNvPr>
          <p:cNvGrpSpPr/>
          <p:nvPr/>
        </p:nvGrpSpPr>
        <p:grpSpPr>
          <a:xfrm>
            <a:off x="251520" y="260648"/>
            <a:ext cx="514379" cy="604984"/>
            <a:chOff x="634994" y="480009"/>
            <a:chExt cx="914452" cy="1075526"/>
          </a:xfrm>
        </p:grpSpPr>
        <p:pic>
          <p:nvPicPr>
            <p:cNvPr id="6" name="object 5">
              <a:extLst>
                <a:ext uri="{FF2B5EF4-FFF2-40B4-BE49-F238E27FC236}">
                  <a16:creationId xmlns:a16="http://schemas.microsoft.com/office/drawing/2014/main" xmlns="" id="{2BC62A21-835A-A4C5-67D1-9C8AD154DD9F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7" name="object 6">
              <a:extLst>
                <a:ext uri="{FF2B5EF4-FFF2-40B4-BE49-F238E27FC236}">
                  <a16:creationId xmlns:a16="http://schemas.microsoft.com/office/drawing/2014/main" xmlns="" id="{BEBADE77-260B-768B-6C25-9E5D9400E0E0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8" name="object 7">
              <a:extLst>
                <a:ext uri="{FF2B5EF4-FFF2-40B4-BE49-F238E27FC236}">
                  <a16:creationId xmlns:a16="http://schemas.microsoft.com/office/drawing/2014/main" xmlns="" id="{1C1D1FDF-547C-E4CD-A5C7-B9D8C49238A0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9" name="object 8">
              <a:extLst>
                <a:ext uri="{FF2B5EF4-FFF2-40B4-BE49-F238E27FC236}">
                  <a16:creationId xmlns:a16="http://schemas.microsoft.com/office/drawing/2014/main" xmlns="" id="{8089B087-FF83-0F99-9EEF-B18D49C989A4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0" name="object 9">
              <a:extLst>
                <a:ext uri="{FF2B5EF4-FFF2-40B4-BE49-F238E27FC236}">
                  <a16:creationId xmlns:a16="http://schemas.microsoft.com/office/drawing/2014/main" xmlns="" id="{82E66295-22F8-83B1-2F6C-28179B9BE6F2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1" name="object 10">
              <a:extLst>
                <a:ext uri="{FF2B5EF4-FFF2-40B4-BE49-F238E27FC236}">
                  <a16:creationId xmlns:a16="http://schemas.microsoft.com/office/drawing/2014/main" xmlns="" id="{EAA68727-1559-E149-088F-F1D17B2E0B2C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12" name="object 11">
              <a:extLst>
                <a:ext uri="{FF2B5EF4-FFF2-40B4-BE49-F238E27FC236}">
                  <a16:creationId xmlns:a16="http://schemas.microsoft.com/office/drawing/2014/main" xmlns="" id="{C1B11FC0-82E2-85EC-A39A-ACD4CAF623CD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3" name="object 12">
              <a:extLst>
                <a:ext uri="{FF2B5EF4-FFF2-40B4-BE49-F238E27FC236}">
                  <a16:creationId xmlns:a16="http://schemas.microsoft.com/office/drawing/2014/main" xmlns="" id="{62AE1BD3-4BE1-353A-18AE-B66A3AF6198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14" name="object 13">
              <a:extLst>
                <a:ext uri="{FF2B5EF4-FFF2-40B4-BE49-F238E27FC236}">
                  <a16:creationId xmlns:a16="http://schemas.microsoft.com/office/drawing/2014/main" xmlns="" id="{66823ACC-0D42-60DB-5AF3-67E535AC275D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15" name="object 14">
              <a:extLst>
                <a:ext uri="{FF2B5EF4-FFF2-40B4-BE49-F238E27FC236}">
                  <a16:creationId xmlns:a16="http://schemas.microsoft.com/office/drawing/2014/main" xmlns="" id="{192985AC-E7CC-E00C-2BC0-6A9840A2A0D4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16" name="object 15">
              <a:extLst>
                <a:ext uri="{FF2B5EF4-FFF2-40B4-BE49-F238E27FC236}">
                  <a16:creationId xmlns:a16="http://schemas.microsoft.com/office/drawing/2014/main" xmlns="" id="{4A3BE3E5-BF9C-40B5-86BD-C0943149B646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17" name="object 16">
              <a:extLst>
                <a:ext uri="{FF2B5EF4-FFF2-40B4-BE49-F238E27FC236}">
                  <a16:creationId xmlns:a16="http://schemas.microsoft.com/office/drawing/2014/main" xmlns="" id="{AC015D15-A4C1-06C6-9C78-ADFAFBEF881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18" name="object 17">
              <a:extLst>
                <a:ext uri="{FF2B5EF4-FFF2-40B4-BE49-F238E27FC236}">
                  <a16:creationId xmlns:a16="http://schemas.microsoft.com/office/drawing/2014/main" xmlns="" id="{3C3A3D58-0DB3-6A68-9FB8-B855F90A8DF4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23" name="Slide Number Placeholder 21">
            <a:extLst>
              <a:ext uri="{FF2B5EF4-FFF2-40B4-BE49-F238E27FC236}">
                <a16:creationId xmlns:a16="http://schemas.microsoft.com/office/drawing/2014/main" xmlns="" id="{E79591F3-5871-7F9A-D628-6EC6C1B23DC5}"/>
              </a:ext>
            </a:extLst>
          </p:cNvPr>
          <p:cNvSpPr txBox="1">
            <a:spLocks/>
          </p:cNvSpPr>
          <p:nvPr/>
        </p:nvSpPr>
        <p:spPr>
          <a:xfrm>
            <a:off x="6957421" y="5670152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x-none"/>
            </a:defPPr>
            <a:lvl1pPr marL="0" algn="r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z="135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en-US" sz="135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4599" y="1171694"/>
            <a:ext cx="4851401" cy="343790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медицинских организаций в 2024 г.</a:t>
            </a:r>
          </a:p>
        </p:txBody>
      </p:sp>
      <p:graphicFrame>
        <p:nvGraphicFramePr>
          <p:cNvPr id="22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1462899"/>
              </p:ext>
            </p:extLst>
          </p:nvPr>
        </p:nvGraphicFramePr>
        <p:xfrm>
          <a:off x="251521" y="1916832"/>
          <a:ext cx="8408012" cy="438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59632" y="280833"/>
            <a:ext cx="752884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ea typeface="Microsoft YaHei"/>
                <a:cs typeface="Times New Roman" panose="02020603050405020304" pitchFamily="18" charset="0"/>
              </a:rPr>
              <a:t>Исполнение приказа Минздрава России от 21.11.2021 №1090н «Об утверждении Порядка осуществления  Фондом социального страхования Российской Федерации проверки соблюдения порядка выдачи, продления и оформления  листков нетрудоспособности»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437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519" y="2063750"/>
            <a:ext cx="924971" cy="10200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852007125"/>
              </p:ext>
            </p:extLst>
          </p:nvPr>
        </p:nvGraphicFramePr>
        <p:xfrm>
          <a:off x="905880" y="1865443"/>
          <a:ext cx="7626560" cy="2787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71600" y="804508"/>
            <a:ext cx="775334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 выплачиваемые напрямую работающим гражданам </a:t>
            </a:r>
          </a:p>
        </p:txBody>
      </p:sp>
      <p:pic>
        <p:nvPicPr>
          <p:cNvPr id="15" name="Picture 2" descr="Важно знать о пограничных зонах — APPREAL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01" y="4771292"/>
            <a:ext cx="611408" cy="1037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475656" y="4797152"/>
            <a:ext cx="6989543" cy="1211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b="1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 обязательного социального страхования должны выплачиваться работающим гражданам, в соответствии с федеральным законодательством, в течение 10 рабочих дней, </a:t>
            </a:r>
            <a:r>
              <a:rPr lang="ru-RU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СФР оплачивает в течение 7 рабочих дней со дня закрытия ЭЛН</a:t>
            </a:r>
          </a:p>
          <a:p>
            <a:pPr algn="r"/>
            <a:r>
              <a:rPr lang="ru-RU" sz="1275" dirty="0">
                <a:solidFill>
                  <a:prstClr val="white"/>
                </a:solidFill>
              </a:rPr>
              <a:t>(пункт 4)</a:t>
            </a: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xmlns="" id="{07C4550D-AF0C-1CDC-8FC0-4845D202A6AA}"/>
              </a:ext>
            </a:extLst>
          </p:cNvPr>
          <p:cNvGrpSpPr/>
          <p:nvPr/>
        </p:nvGrpSpPr>
        <p:grpSpPr>
          <a:xfrm>
            <a:off x="222913" y="188640"/>
            <a:ext cx="514379" cy="604984"/>
            <a:chOff x="634994" y="480009"/>
            <a:chExt cx="914452" cy="1075526"/>
          </a:xfrm>
        </p:grpSpPr>
        <p:pic>
          <p:nvPicPr>
            <p:cNvPr id="10" name="object 5">
              <a:extLst>
                <a:ext uri="{FF2B5EF4-FFF2-40B4-BE49-F238E27FC236}">
                  <a16:creationId xmlns:a16="http://schemas.microsoft.com/office/drawing/2014/main" xmlns="" id="{2BC62A21-835A-A4C5-67D1-9C8AD154DD9F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11" name="object 6">
              <a:extLst>
                <a:ext uri="{FF2B5EF4-FFF2-40B4-BE49-F238E27FC236}">
                  <a16:creationId xmlns:a16="http://schemas.microsoft.com/office/drawing/2014/main" xmlns="" id="{BEBADE77-260B-768B-6C25-9E5D9400E0E0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2" name="object 7">
              <a:extLst>
                <a:ext uri="{FF2B5EF4-FFF2-40B4-BE49-F238E27FC236}">
                  <a16:creationId xmlns:a16="http://schemas.microsoft.com/office/drawing/2014/main" xmlns="" id="{1C1D1FDF-547C-E4CD-A5C7-B9D8C49238A0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13" name="object 8">
              <a:extLst>
                <a:ext uri="{FF2B5EF4-FFF2-40B4-BE49-F238E27FC236}">
                  <a16:creationId xmlns:a16="http://schemas.microsoft.com/office/drawing/2014/main" xmlns="" id="{8089B087-FF83-0F99-9EEF-B18D49C989A4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4" name="object 9">
              <a:extLst>
                <a:ext uri="{FF2B5EF4-FFF2-40B4-BE49-F238E27FC236}">
                  <a16:creationId xmlns:a16="http://schemas.microsoft.com/office/drawing/2014/main" xmlns="" id="{82E66295-22F8-83B1-2F6C-28179B9BE6F2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8" name="object 10">
              <a:extLst>
                <a:ext uri="{FF2B5EF4-FFF2-40B4-BE49-F238E27FC236}">
                  <a16:creationId xmlns:a16="http://schemas.microsoft.com/office/drawing/2014/main" xmlns="" id="{EAA68727-1559-E149-088F-F1D17B2E0B2C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19" name="object 11">
              <a:extLst>
                <a:ext uri="{FF2B5EF4-FFF2-40B4-BE49-F238E27FC236}">
                  <a16:creationId xmlns:a16="http://schemas.microsoft.com/office/drawing/2014/main" xmlns="" id="{C1B11FC0-82E2-85EC-A39A-ACD4CAF623CD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20" name="object 12">
              <a:extLst>
                <a:ext uri="{FF2B5EF4-FFF2-40B4-BE49-F238E27FC236}">
                  <a16:creationId xmlns:a16="http://schemas.microsoft.com/office/drawing/2014/main" xmlns="" id="{62AE1BD3-4BE1-353A-18AE-B66A3AF61981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21" name="object 13">
              <a:extLst>
                <a:ext uri="{FF2B5EF4-FFF2-40B4-BE49-F238E27FC236}">
                  <a16:creationId xmlns:a16="http://schemas.microsoft.com/office/drawing/2014/main" xmlns="" id="{66823ACC-0D42-60DB-5AF3-67E535AC275D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22" name="object 14">
              <a:extLst>
                <a:ext uri="{FF2B5EF4-FFF2-40B4-BE49-F238E27FC236}">
                  <a16:creationId xmlns:a16="http://schemas.microsoft.com/office/drawing/2014/main" xmlns="" id="{192985AC-E7CC-E00C-2BC0-6A9840A2A0D4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23" name="object 15">
              <a:extLst>
                <a:ext uri="{FF2B5EF4-FFF2-40B4-BE49-F238E27FC236}">
                  <a16:creationId xmlns:a16="http://schemas.microsoft.com/office/drawing/2014/main" xmlns="" id="{4A3BE3E5-BF9C-40B5-86BD-C0943149B646}"/>
                </a:ext>
              </a:extLst>
            </p:cNvPr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24" name="object 16">
              <a:extLst>
                <a:ext uri="{FF2B5EF4-FFF2-40B4-BE49-F238E27FC236}">
                  <a16:creationId xmlns:a16="http://schemas.microsoft.com/office/drawing/2014/main" xmlns="" id="{AC015D15-A4C1-06C6-9C78-ADFAFBEF881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25" name="object 17">
              <a:extLst>
                <a:ext uri="{FF2B5EF4-FFF2-40B4-BE49-F238E27FC236}">
                  <a16:creationId xmlns:a16="http://schemas.microsoft.com/office/drawing/2014/main" xmlns="" id="{3C3A3D58-0DB3-6A68-9FB8-B855F90A8DF4}"/>
                </a:ext>
              </a:extLst>
            </p:cNvPr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2558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39A52E86-6171-3C4A-3541-013644A1B2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="" xmlns:a16="http://schemas.microsoft.com/office/drawing/2014/main" id="{AA83DE3E-0AD8-47AF-A594-6CB163C00FD3}"/>
              </a:ext>
            </a:extLst>
          </p:cNvPr>
          <p:cNvSpPr/>
          <p:nvPr/>
        </p:nvSpPr>
        <p:spPr>
          <a:xfrm>
            <a:off x="0" y="3529012"/>
            <a:ext cx="3502581" cy="2471738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 lang="en-US" sz="1013" dirty="0">
              <a:solidFill>
                <a:prstClr val="black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2E474B7B-8875-BC77-6444-531BF7FCBB59}"/>
              </a:ext>
            </a:extLst>
          </p:cNvPr>
          <p:cNvGrpSpPr/>
          <p:nvPr/>
        </p:nvGrpSpPr>
        <p:grpSpPr>
          <a:xfrm>
            <a:off x="323528" y="260648"/>
            <a:ext cx="514379" cy="604984"/>
            <a:chOff x="634994" y="480009"/>
            <a:chExt cx="914452" cy="1075526"/>
          </a:xfrm>
        </p:grpSpPr>
        <p:pic>
          <p:nvPicPr>
            <p:cNvPr id="6" name="object 5">
              <a:extLst>
                <a:ext uri="{FF2B5EF4-FFF2-40B4-BE49-F238E27FC236}">
                  <a16:creationId xmlns="" xmlns:a16="http://schemas.microsoft.com/office/drawing/2014/main" id="{E6D0C0FC-4306-0BDC-70F0-06EBC686DDAC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7" name="object 6">
              <a:extLst>
                <a:ext uri="{FF2B5EF4-FFF2-40B4-BE49-F238E27FC236}">
                  <a16:creationId xmlns="" xmlns:a16="http://schemas.microsoft.com/office/drawing/2014/main" id="{0C4ABA84-6AB2-D44D-0725-9F36E783D41F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8" name="object 7">
              <a:extLst>
                <a:ext uri="{FF2B5EF4-FFF2-40B4-BE49-F238E27FC236}">
                  <a16:creationId xmlns="" xmlns:a16="http://schemas.microsoft.com/office/drawing/2014/main" id="{BA3163A8-6031-7A60-E929-C24B3ABFDB4F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9" name="object 8">
              <a:extLst>
                <a:ext uri="{FF2B5EF4-FFF2-40B4-BE49-F238E27FC236}">
                  <a16:creationId xmlns="" xmlns:a16="http://schemas.microsoft.com/office/drawing/2014/main" id="{88AF9AE6-CA8D-05BE-8467-02BF7C710CDC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0" name="object 9">
              <a:extLst>
                <a:ext uri="{FF2B5EF4-FFF2-40B4-BE49-F238E27FC236}">
                  <a16:creationId xmlns="" xmlns:a16="http://schemas.microsoft.com/office/drawing/2014/main" id="{E7F0BB1F-92B4-35E4-8F4C-B1D3B984283F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1" name="object 10">
              <a:extLst>
                <a:ext uri="{FF2B5EF4-FFF2-40B4-BE49-F238E27FC236}">
                  <a16:creationId xmlns="" xmlns:a16="http://schemas.microsoft.com/office/drawing/2014/main" id="{213B948F-F956-097F-0D35-ED3D1E0A32BD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12" name="object 11">
              <a:extLst>
                <a:ext uri="{FF2B5EF4-FFF2-40B4-BE49-F238E27FC236}">
                  <a16:creationId xmlns="" xmlns:a16="http://schemas.microsoft.com/office/drawing/2014/main" id="{72E897CD-C66B-55CC-4710-42A0BF38F24A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3" name="object 12">
              <a:extLst>
                <a:ext uri="{FF2B5EF4-FFF2-40B4-BE49-F238E27FC236}">
                  <a16:creationId xmlns="" xmlns:a16="http://schemas.microsoft.com/office/drawing/2014/main" id="{6F1E2870-FF04-D416-2E37-44AB4CA3B6D6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14" name="object 13">
              <a:extLst>
                <a:ext uri="{FF2B5EF4-FFF2-40B4-BE49-F238E27FC236}">
                  <a16:creationId xmlns="" xmlns:a16="http://schemas.microsoft.com/office/drawing/2014/main" id="{1C3DAC02-579B-3184-0B99-A5AC118931A4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15" name="object 14">
              <a:extLst>
                <a:ext uri="{FF2B5EF4-FFF2-40B4-BE49-F238E27FC236}">
                  <a16:creationId xmlns="" xmlns:a16="http://schemas.microsoft.com/office/drawing/2014/main" id="{13E23B9E-C5FD-23FA-06D3-6BBE599DAD88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16" name="object 15">
              <a:extLst>
                <a:ext uri="{FF2B5EF4-FFF2-40B4-BE49-F238E27FC236}">
                  <a16:creationId xmlns="" xmlns:a16="http://schemas.microsoft.com/office/drawing/2014/main" id="{A77B43C3-B9EE-890A-DAF4-C99181D7E752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17" name="object 16">
              <a:extLst>
                <a:ext uri="{FF2B5EF4-FFF2-40B4-BE49-F238E27FC236}">
                  <a16:creationId xmlns="" xmlns:a16="http://schemas.microsoft.com/office/drawing/2014/main" id="{88C4EFF3-3732-3DF7-FBEA-5DC2DC519D17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18" name="object 17">
              <a:extLst>
                <a:ext uri="{FF2B5EF4-FFF2-40B4-BE49-F238E27FC236}">
                  <a16:creationId xmlns="" xmlns:a16="http://schemas.microsoft.com/office/drawing/2014/main" id="{877D1A1A-DE9A-F79D-D3FD-981EE212CC79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25" name="Slide Number Placeholder 21">
            <a:extLst>
              <a:ext uri="{FF2B5EF4-FFF2-40B4-BE49-F238E27FC236}">
                <a16:creationId xmlns="" xmlns:a16="http://schemas.microsoft.com/office/drawing/2014/main" id="{705DB5D9-E211-82C0-5BC6-41D49938D76F}"/>
              </a:ext>
            </a:extLst>
          </p:cNvPr>
          <p:cNvSpPr txBox="1">
            <a:spLocks/>
          </p:cNvSpPr>
          <p:nvPr/>
        </p:nvSpPr>
        <p:spPr>
          <a:xfrm>
            <a:off x="6957421" y="5670152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x-none"/>
            </a:defPPr>
            <a:lvl1pPr marL="0" algn="r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z="135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endParaRPr lang="en-US" sz="135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29734" y="400294"/>
            <a:ext cx="8030807" cy="679028"/>
          </a:xfrm>
        </p:spPr>
        <p:txBody>
          <a:bodyPr>
            <a:normAutofit/>
          </a:bodyPr>
          <a:lstStyle/>
          <a:p>
            <a:pPr algn="ctr">
              <a:spcBef>
                <a:spcPts val="750"/>
              </a:spcBef>
            </a:pP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Сравнительный анализ назначенных выплат по видам пособий </a:t>
            </a:r>
            <a: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2023 </a:t>
            </a: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 2024 гг. </a:t>
            </a: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кол-во в ед., суммы в тыс. руб</a:t>
            </a: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.)</a:t>
            </a:r>
            <a:endParaRPr lang="ru-RU" sz="1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Объект 7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636100950"/>
              </p:ext>
            </p:extLst>
          </p:nvPr>
        </p:nvGraphicFramePr>
        <p:xfrm>
          <a:off x="251520" y="2059033"/>
          <a:ext cx="4246662" cy="3743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26" name="Объект 1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628320732"/>
              </p:ext>
            </p:extLst>
          </p:nvPr>
        </p:nvGraphicFramePr>
        <p:xfrm>
          <a:off x="4629150" y="2059033"/>
          <a:ext cx="4426400" cy="3793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</p:spTree>
    <p:extLst>
      <p:ext uri="{BB962C8B-B14F-4D97-AF65-F5344CB8AC3E}">
        <p14:creationId xmlns:p14="http://schemas.microsoft.com/office/powerpoint/2010/main" val="337300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39A52E86-6171-3C4A-3541-013644A1B2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="" xmlns:a16="http://schemas.microsoft.com/office/drawing/2014/main" id="{AA83DE3E-0AD8-47AF-A594-6CB163C00FD3}"/>
              </a:ext>
            </a:extLst>
          </p:cNvPr>
          <p:cNvSpPr/>
          <p:nvPr/>
        </p:nvSpPr>
        <p:spPr>
          <a:xfrm>
            <a:off x="0" y="3529012"/>
            <a:ext cx="3502581" cy="2471738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 lang="en-US" sz="1013" dirty="0">
              <a:solidFill>
                <a:prstClr val="black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2E474B7B-8875-BC77-6444-531BF7FCBB59}"/>
              </a:ext>
            </a:extLst>
          </p:cNvPr>
          <p:cNvGrpSpPr/>
          <p:nvPr/>
        </p:nvGrpSpPr>
        <p:grpSpPr>
          <a:xfrm>
            <a:off x="395536" y="332656"/>
            <a:ext cx="514379" cy="604984"/>
            <a:chOff x="634994" y="480009"/>
            <a:chExt cx="914452" cy="1075526"/>
          </a:xfrm>
        </p:grpSpPr>
        <p:pic>
          <p:nvPicPr>
            <p:cNvPr id="6" name="object 5">
              <a:extLst>
                <a:ext uri="{FF2B5EF4-FFF2-40B4-BE49-F238E27FC236}">
                  <a16:creationId xmlns="" xmlns:a16="http://schemas.microsoft.com/office/drawing/2014/main" id="{E6D0C0FC-4306-0BDC-70F0-06EBC686DDAC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7" name="object 6">
              <a:extLst>
                <a:ext uri="{FF2B5EF4-FFF2-40B4-BE49-F238E27FC236}">
                  <a16:creationId xmlns="" xmlns:a16="http://schemas.microsoft.com/office/drawing/2014/main" id="{0C4ABA84-6AB2-D44D-0725-9F36E783D41F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8" name="object 7">
              <a:extLst>
                <a:ext uri="{FF2B5EF4-FFF2-40B4-BE49-F238E27FC236}">
                  <a16:creationId xmlns="" xmlns:a16="http://schemas.microsoft.com/office/drawing/2014/main" id="{BA3163A8-6031-7A60-E929-C24B3ABFDB4F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9" name="object 8">
              <a:extLst>
                <a:ext uri="{FF2B5EF4-FFF2-40B4-BE49-F238E27FC236}">
                  <a16:creationId xmlns="" xmlns:a16="http://schemas.microsoft.com/office/drawing/2014/main" id="{88AF9AE6-CA8D-05BE-8467-02BF7C710CDC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0" name="object 9">
              <a:extLst>
                <a:ext uri="{FF2B5EF4-FFF2-40B4-BE49-F238E27FC236}">
                  <a16:creationId xmlns="" xmlns:a16="http://schemas.microsoft.com/office/drawing/2014/main" id="{E7F0BB1F-92B4-35E4-8F4C-B1D3B984283F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1" name="object 10">
              <a:extLst>
                <a:ext uri="{FF2B5EF4-FFF2-40B4-BE49-F238E27FC236}">
                  <a16:creationId xmlns="" xmlns:a16="http://schemas.microsoft.com/office/drawing/2014/main" id="{213B948F-F956-097F-0D35-ED3D1E0A32BD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12" name="object 11">
              <a:extLst>
                <a:ext uri="{FF2B5EF4-FFF2-40B4-BE49-F238E27FC236}">
                  <a16:creationId xmlns="" xmlns:a16="http://schemas.microsoft.com/office/drawing/2014/main" id="{72E897CD-C66B-55CC-4710-42A0BF38F24A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3" name="object 12">
              <a:extLst>
                <a:ext uri="{FF2B5EF4-FFF2-40B4-BE49-F238E27FC236}">
                  <a16:creationId xmlns="" xmlns:a16="http://schemas.microsoft.com/office/drawing/2014/main" id="{6F1E2870-FF04-D416-2E37-44AB4CA3B6D6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14" name="object 13">
              <a:extLst>
                <a:ext uri="{FF2B5EF4-FFF2-40B4-BE49-F238E27FC236}">
                  <a16:creationId xmlns="" xmlns:a16="http://schemas.microsoft.com/office/drawing/2014/main" id="{1C3DAC02-579B-3184-0B99-A5AC118931A4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15" name="object 14">
              <a:extLst>
                <a:ext uri="{FF2B5EF4-FFF2-40B4-BE49-F238E27FC236}">
                  <a16:creationId xmlns="" xmlns:a16="http://schemas.microsoft.com/office/drawing/2014/main" id="{13E23B9E-C5FD-23FA-06D3-6BBE599DAD88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16" name="object 15">
              <a:extLst>
                <a:ext uri="{FF2B5EF4-FFF2-40B4-BE49-F238E27FC236}">
                  <a16:creationId xmlns="" xmlns:a16="http://schemas.microsoft.com/office/drawing/2014/main" id="{A77B43C3-B9EE-890A-DAF4-C99181D7E752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17" name="object 16">
              <a:extLst>
                <a:ext uri="{FF2B5EF4-FFF2-40B4-BE49-F238E27FC236}">
                  <a16:creationId xmlns="" xmlns:a16="http://schemas.microsoft.com/office/drawing/2014/main" id="{88C4EFF3-3732-3DF7-FBEA-5DC2DC519D17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18" name="object 17">
              <a:extLst>
                <a:ext uri="{FF2B5EF4-FFF2-40B4-BE49-F238E27FC236}">
                  <a16:creationId xmlns="" xmlns:a16="http://schemas.microsoft.com/office/drawing/2014/main" id="{877D1A1A-DE9A-F79D-D3FD-981EE212CC79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25" name="Slide Number Placeholder 21">
            <a:extLst>
              <a:ext uri="{FF2B5EF4-FFF2-40B4-BE49-F238E27FC236}">
                <a16:creationId xmlns="" xmlns:a16="http://schemas.microsoft.com/office/drawing/2014/main" id="{705DB5D9-E211-82C0-5BC6-41D49938D76F}"/>
              </a:ext>
            </a:extLst>
          </p:cNvPr>
          <p:cNvSpPr txBox="1">
            <a:spLocks/>
          </p:cNvSpPr>
          <p:nvPr/>
        </p:nvSpPr>
        <p:spPr>
          <a:xfrm>
            <a:off x="6957421" y="5670152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x-none"/>
            </a:defPPr>
            <a:lvl1pPr marL="0" algn="r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z="135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7</a:t>
            </a:fld>
            <a:endParaRPr lang="en-US" sz="135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29734" y="404664"/>
            <a:ext cx="8030807" cy="679028"/>
          </a:xfrm>
        </p:spPr>
        <p:txBody>
          <a:bodyPr>
            <a:normAutofit/>
          </a:bodyPr>
          <a:lstStyle/>
          <a:p>
            <a:pPr algn="ctr">
              <a:spcBef>
                <a:spcPts val="750"/>
              </a:spcBef>
            </a:pP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Сравнительный анализ назначенных выплат по видам пособий </a:t>
            </a:r>
            <a: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2023 </a:t>
            </a: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 2024 гг. </a:t>
            </a:r>
            <a:b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(кол-во в ед., суммы в тыс. руб.)</a:t>
            </a:r>
            <a:endParaRPr lang="ru-RU" sz="1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Объект 1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403880532"/>
              </p:ext>
            </p:extLst>
          </p:nvPr>
        </p:nvGraphicFramePr>
        <p:xfrm>
          <a:off x="1059241" y="1988840"/>
          <a:ext cx="7252596" cy="3576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</p:spTree>
    <p:extLst>
      <p:ext uri="{BB962C8B-B14F-4D97-AF65-F5344CB8AC3E}">
        <p14:creationId xmlns:p14="http://schemas.microsoft.com/office/powerpoint/2010/main" val="4109657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object 38"/>
          <p:cNvSpPr txBox="1">
            <a:spLocks noGrp="1"/>
          </p:cNvSpPr>
          <p:nvPr>
            <p:ph type="title"/>
          </p:nvPr>
        </p:nvSpPr>
        <p:spPr>
          <a:xfrm>
            <a:off x="1270214" y="729937"/>
            <a:ext cx="7214285" cy="191880"/>
          </a:xfrm>
          <a:prstGeom prst="rect">
            <a:avLst/>
          </a:prstGeom>
        </p:spPr>
        <p:txBody>
          <a:bodyPr vert="horz" wrap="square" lIns="0" tIns="7144" rIns="0" bIns="0" rtlCol="0" anchor="ctr">
            <a:spAutoFit/>
          </a:bodyPr>
          <a:lstStyle/>
          <a:p>
            <a:pPr marL="7144" algn="ctr">
              <a:lnSpc>
                <a:spcPct val="100000"/>
              </a:lnSpc>
              <a:spcBef>
                <a:spcPts val="56"/>
              </a:spcBef>
            </a:pPr>
            <a:r>
              <a:rPr lang="ru-RU" sz="1200" b="1" spc="7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учета дополнительных выходных дней для ухода за ребенком-инвалидом</a:t>
            </a:r>
            <a:endParaRPr sz="1200" b="1" spc="-56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6" name="Рисунок 10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6750" y="1649471"/>
            <a:ext cx="687836" cy="7585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014191844"/>
              </p:ext>
            </p:extLst>
          </p:nvPr>
        </p:nvGraphicFramePr>
        <p:xfrm>
          <a:off x="760552" y="2787848"/>
          <a:ext cx="5798092" cy="903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5" name="Рисунок 2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39053" y="2171872"/>
            <a:ext cx="660743" cy="70256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436422" y="1971497"/>
            <a:ext cx="8660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solidFill>
                  <a:prstClr val="black"/>
                </a:solidFill>
              </a:rPr>
              <a:t>работодатель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239682" y="2927952"/>
            <a:ext cx="1244817" cy="92333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solidFill>
                  <a:prstClr val="black"/>
                </a:solidFill>
              </a:rPr>
              <a:t>Предоставление </a:t>
            </a:r>
            <a:br>
              <a:rPr lang="ru-RU" sz="900" dirty="0">
                <a:solidFill>
                  <a:prstClr val="black"/>
                </a:solidFill>
              </a:rPr>
            </a:br>
            <a:r>
              <a:rPr lang="ru-RU" sz="900" dirty="0">
                <a:solidFill>
                  <a:prstClr val="black"/>
                </a:solidFill>
              </a:rPr>
              <a:t>и оплата  дополнительных выходных дней </a:t>
            </a:r>
            <a:br>
              <a:rPr lang="ru-RU" sz="900" dirty="0">
                <a:solidFill>
                  <a:prstClr val="black"/>
                </a:solidFill>
              </a:rPr>
            </a:br>
            <a:r>
              <a:rPr lang="ru-RU" sz="900" b="1" dirty="0">
                <a:solidFill>
                  <a:prstClr val="black"/>
                </a:solidFill>
              </a:rPr>
              <a:t>в рабочие </a:t>
            </a:r>
            <a:r>
              <a:rPr lang="ru-RU" sz="900" dirty="0">
                <a:solidFill>
                  <a:prstClr val="black"/>
                </a:solidFill>
              </a:rPr>
              <a:t>для сотрудника </a:t>
            </a:r>
            <a:r>
              <a:rPr lang="ru-RU" sz="900" b="1" dirty="0">
                <a:solidFill>
                  <a:prstClr val="black"/>
                </a:solidFill>
              </a:rPr>
              <a:t>дни</a:t>
            </a:r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6585465" y="2590441"/>
            <a:ext cx="306053" cy="1207961"/>
          </a:xfrm>
          <a:prstGeom prst="rightBrace">
            <a:avLst>
              <a:gd name="adj1" fmla="val 35261"/>
              <a:gd name="adj2" fmla="val 4659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prstClr val="black"/>
              </a:solidFill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2644682" y="2026265"/>
            <a:ext cx="4370481" cy="6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Выноска-облако 8"/>
          <p:cNvSpPr/>
          <p:nvPr/>
        </p:nvSpPr>
        <p:spPr>
          <a:xfrm>
            <a:off x="5407819" y="2105516"/>
            <a:ext cx="1395560" cy="596719"/>
          </a:xfrm>
          <a:prstGeom prst="cloudCallout">
            <a:avLst>
              <a:gd name="adj1" fmla="val -28961"/>
              <a:gd name="adj2" fmla="val 77300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3500" tIns="0" rIns="0" bIns="0" rtlCol="0" anchor="ctr"/>
          <a:lstStyle/>
          <a:p>
            <a:pPr algn="ctr"/>
            <a:r>
              <a:rPr lang="ru-RU" sz="900" dirty="0">
                <a:solidFill>
                  <a:prstClr val="black"/>
                </a:solidFill>
              </a:rPr>
              <a:t>В августе </a:t>
            </a:r>
            <a:r>
              <a:rPr lang="ru-RU" sz="900" b="1" dirty="0">
                <a:solidFill>
                  <a:prstClr val="black"/>
                </a:solidFill>
              </a:rPr>
              <a:t>можно</a:t>
            </a:r>
            <a:r>
              <a:rPr lang="ru-RU" sz="900" dirty="0">
                <a:solidFill>
                  <a:prstClr val="black"/>
                </a:solidFill>
              </a:rPr>
              <a:t> предоставить до</a:t>
            </a:r>
            <a:r>
              <a:rPr lang="ru-RU" sz="900" b="1" dirty="0">
                <a:solidFill>
                  <a:prstClr val="black"/>
                </a:solidFill>
              </a:rPr>
              <a:t/>
            </a:r>
            <a:br>
              <a:rPr lang="ru-RU" sz="900" b="1" dirty="0">
                <a:solidFill>
                  <a:prstClr val="black"/>
                </a:solidFill>
              </a:rPr>
            </a:br>
            <a:r>
              <a:rPr lang="ru-RU" sz="900" b="1" dirty="0">
                <a:solidFill>
                  <a:prstClr val="black"/>
                </a:solidFill>
              </a:rPr>
              <a:t>7 дней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98295" y="1646265"/>
            <a:ext cx="4416868" cy="448360"/>
          </a:xfrm>
          <a:prstGeom prst="rect">
            <a:avLst/>
          </a:prstGeom>
        </p:spPr>
        <p:txBody>
          <a:bodyPr vert="horz" wrap="square" lIns="0" tIns="7144" rIns="0" bIns="0" rtlCol="0" anchor="ctr">
            <a:spAutoFit/>
          </a:bodyPr>
          <a:lstStyle>
            <a:lvl1pPr marL="9525" algn="ctr">
              <a:lnSpc>
                <a:spcPct val="100000"/>
              </a:lnSpc>
              <a:spcBef>
                <a:spcPts val="75"/>
              </a:spcBef>
              <a:buNone/>
              <a:defRPr sz="1600" b="1" spc="94">
                <a:solidFill>
                  <a:schemeClr val="accent1">
                    <a:lumMod val="75000"/>
                  </a:schemeClr>
                </a:solidFill>
                <a:latin typeface="Montserrat"/>
                <a:ea typeface="+mj-ea"/>
                <a:cs typeface="Calibri-Light"/>
              </a:defRPr>
            </a:lvl1pPr>
          </a:lstStyle>
          <a:p>
            <a:endParaRPr lang="ru-RU" sz="900" dirty="0">
              <a:solidFill>
                <a:srgbClr val="5B9BD5">
                  <a:lumMod val="75000"/>
                </a:srgbClr>
              </a:solidFill>
            </a:endParaRPr>
          </a:p>
          <a:p>
            <a:r>
              <a:rPr lang="ru-RU" sz="900" dirty="0">
                <a:solidFill>
                  <a:srgbClr val="70AD47">
                    <a:lumMod val="50000"/>
                  </a:srgbClr>
                </a:solidFill>
              </a:rPr>
              <a:t>Заявление на предоставление дополнительных выходных дней</a:t>
            </a:r>
            <a:r>
              <a:rPr lang="ru-RU" sz="900" dirty="0">
                <a:solidFill>
                  <a:srgbClr val="5B9BD5">
                    <a:lumMod val="75000"/>
                  </a:srgbClr>
                </a:solidFill>
              </a:rPr>
              <a:t>         </a:t>
            </a:r>
          </a:p>
          <a:p>
            <a:endParaRPr lang="ru-RU" sz="900" dirty="0">
              <a:solidFill>
                <a:srgbClr val="5B9BD5">
                  <a:lumMod val="75000"/>
                </a:srgbClr>
              </a:solidFill>
            </a:endParaRPr>
          </a:p>
        </p:txBody>
      </p:sp>
      <p:grpSp>
        <p:nvGrpSpPr>
          <p:cNvPr id="16" name="Group 4">
            <a:extLst>
              <a:ext uri="{FF2B5EF4-FFF2-40B4-BE49-F238E27FC236}">
                <a16:creationId xmlns:a16="http://schemas.microsoft.com/office/drawing/2014/main" xmlns="" id="{07C4550D-AF0C-1CDC-8FC0-4845D202A6AA}"/>
              </a:ext>
            </a:extLst>
          </p:cNvPr>
          <p:cNvGrpSpPr/>
          <p:nvPr/>
        </p:nvGrpSpPr>
        <p:grpSpPr>
          <a:xfrm>
            <a:off x="251520" y="260648"/>
            <a:ext cx="514379" cy="604984"/>
            <a:chOff x="634994" y="480009"/>
            <a:chExt cx="914452" cy="1075526"/>
          </a:xfrm>
        </p:grpSpPr>
        <p:pic>
          <p:nvPicPr>
            <p:cNvPr id="17" name="object 5">
              <a:extLst>
                <a:ext uri="{FF2B5EF4-FFF2-40B4-BE49-F238E27FC236}">
                  <a16:creationId xmlns:a16="http://schemas.microsoft.com/office/drawing/2014/main" xmlns="" id="{2BC62A21-835A-A4C5-67D1-9C8AD154DD9F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18" name="object 6">
              <a:extLst>
                <a:ext uri="{FF2B5EF4-FFF2-40B4-BE49-F238E27FC236}">
                  <a16:creationId xmlns:a16="http://schemas.microsoft.com/office/drawing/2014/main" xmlns="" id="{BEBADE77-260B-768B-6C25-9E5D9400E0E0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9" name="object 7">
              <a:extLst>
                <a:ext uri="{FF2B5EF4-FFF2-40B4-BE49-F238E27FC236}">
                  <a16:creationId xmlns:a16="http://schemas.microsoft.com/office/drawing/2014/main" xmlns="" id="{1C1D1FDF-547C-E4CD-A5C7-B9D8C49238A0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20" name="object 8">
              <a:extLst>
                <a:ext uri="{FF2B5EF4-FFF2-40B4-BE49-F238E27FC236}">
                  <a16:creationId xmlns:a16="http://schemas.microsoft.com/office/drawing/2014/main" xmlns="" id="{8089B087-FF83-0F99-9EEF-B18D49C989A4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21" name="object 9">
              <a:extLst>
                <a:ext uri="{FF2B5EF4-FFF2-40B4-BE49-F238E27FC236}">
                  <a16:creationId xmlns:a16="http://schemas.microsoft.com/office/drawing/2014/main" xmlns="" id="{82E66295-22F8-83B1-2F6C-28179B9BE6F2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22" name="object 10">
              <a:extLst>
                <a:ext uri="{FF2B5EF4-FFF2-40B4-BE49-F238E27FC236}">
                  <a16:creationId xmlns:a16="http://schemas.microsoft.com/office/drawing/2014/main" xmlns="" id="{EAA68727-1559-E149-088F-F1D17B2E0B2C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23" name="object 11">
              <a:extLst>
                <a:ext uri="{FF2B5EF4-FFF2-40B4-BE49-F238E27FC236}">
                  <a16:creationId xmlns:a16="http://schemas.microsoft.com/office/drawing/2014/main" xmlns="" id="{C1B11FC0-82E2-85EC-A39A-ACD4CAF623CD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24" name="object 12">
              <a:extLst>
                <a:ext uri="{FF2B5EF4-FFF2-40B4-BE49-F238E27FC236}">
                  <a16:creationId xmlns:a16="http://schemas.microsoft.com/office/drawing/2014/main" xmlns="" id="{62AE1BD3-4BE1-353A-18AE-B66A3AF61981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26" name="object 13">
              <a:extLst>
                <a:ext uri="{FF2B5EF4-FFF2-40B4-BE49-F238E27FC236}">
                  <a16:creationId xmlns:a16="http://schemas.microsoft.com/office/drawing/2014/main" xmlns="" id="{66823ACC-0D42-60DB-5AF3-67E535AC275D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28" name="object 14">
              <a:extLst>
                <a:ext uri="{FF2B5EF4-FFF2-40B4-BE49-F238E27FC236}">
                  <a16:creationId xmlns:a16="http://schemas.microsoft.com/office/drawing/2014/main" xmlns="" id="{192985AC-E7CC-E00C-2BC0-6A9840A2A0D4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31" name="object 15">
              <a:extLst>
                <a:ext uri="{FF2B5EF4-FFF2-40B4-BE49-F238E27FC236}">
                  <a16:creationId xmlns:a16="http://schemas.microsoft.com/office/drawing/2014/main" xmlns="" id="{4A3BE3E5-BF9C-40B5-86BD-C0943149B646}"/>
                </a:ext>
              </a:extLst>
            </p:cNvPr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32" name="object 16">
              <a:extLst>
                <a:ext uri="{FF2B5EF4-FFF2-40B4-BE49-F238E27FC236}">
                  <a16:creationId xmlns:a16="http://schemas.microsoft.com/office/drawing/2014/main" xmlns="" id="{AC015D15-A4C1-06C6-9C78-ADFAFBEF881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33" name="object 17">
              <a:extLst>
                <a:ext uri="{FF2B5EF4-FFF2-40B4-BE49-F238E27FC236}">
                  <a16:creationId xmlns:a16="http://schemas.microsoft.com/office/drawing/2014/main" xmlns="" id="{3C3A3D58-0DB3-6A68-9FB8-B855F90A8DF4}"/>
                </a:ext>
              </a:extLst>
            </p:cNvPr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664551" y="4756964"/>
            <a:ext cx="812081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01 сентября 2024 года </a:t>
            </a:r>
            <a:r>
              <a:rPr lang="ru-RU" sz="13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данному виду возмещения работодатель может направить документы в ОСФР </a:t>
            </a:r>
          </a:p>
          <a:p>
            <a:r>
              <a:rPr lang="ru-RU" sz="13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бухгалтерские программы провайдеров ! </a:t>
            </a:r>
          </a:p>
        </p:txBody>
      </p:sp>
    </p:spTree>
    <p:extLst>
      <p:ext uri="{BB962C8B-B14F-4D97-AF65-F5344CB8AC3E}">
        <p14:creationId xmlns:p14="http://schemas.microsoft.com/office/powerpoint/2010/main" val="4291587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331640" y="404664"/>
            <a:ext cx="7128792" cy="60309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b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назначенных выплат по видам пособий </a:t>
            </a:r>
          </a:p>
          <a:p>
            <a:pPr algn="ctr">
              <a:lnSpc>
                <a:spcPct val="100000"/>
              </a:lnSpc>
            </a:pPr>
            <a:r>
              <a:rPr lang="ru-RU" b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b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2024 гг. (кол-во в ед., суммы в тыс. руб.)</a:t>
            </a:r>
            <a:endParaRPr lang="ru-RU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4921330" y="2045970"/>
          <a:ext cx="3868340" cy="3904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object 2">
            <a:extLst>
              <a:ext uri="{FF2B5EF4-FFF2-40B4-BE49-F238E27FC236}">
                <a16:creationId xmlns:a16="http://schemas.microsoft.com/office/drawing/2014/main" xmlns="" id="{2EC238A2-396B-3E27-72AF-A41107E8DEA7}"/>
              </a:ext>
            </a:extLst>
          </p:cNvPr>
          <p:cNvSpPr/>
          <p:nvPr/>
        </p:nvSpPr>
        <p:spPr>
          <a:xfrm>
            <a:off x="0" y="3529012"/>
            <a:ext cx="3502581" cy="2471738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 lang="en-US" sz="1013" dirty="0">
              <a:solidFill>
                <a:prstClr val="black"/>
              </a:solidFill>
            </a:endParaRPr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579664" y="2157005"/>
          <a:ext cx="3887391" cy="3793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7" name="Group 4">
            <a:extLst>
              <a:ext uri="{FF2B5EF4-FFF2-40B4-BE49-F238E27FC236}">
                <a16:creationId xmlns:a16="http://schemas.microsoft.com/office/drawing/2014/main" xmlns="" id="{07C4550D-AF0C-1CDC-8FC0-4845D202A6AA}"/>
              </a:ext>
            </a:extLst>
          </p:cNvPr>
          <p:cNvGrpSpPr/>
          <p:nvPr/>
        </p:nvGrpSpPr>
        <p:grpSpPr>
          <a:xfrm>
            <a:off x="251520" y="260648"/>
            <a:ext cx="514379" cy="604984"/>
            <a:chOff x="634994" y="480009"/>
            <a:chExt cx="914452" cy="1075526"/>
          </a:xfrm>
        </p:grpSpPr>
        <p:pic>
          <p:nvPicPr>
            <p:cNvPr id="10" name="object 5">
              <a:extLst>
                <a:ext uri="{FF2B5EF4-FFF2-40B4-BE49-F238E27FC236}">
                  <a16:creationId xmlns:a16="http://schemas.microsoft.com/office/drawing/2014/main" xmlns="" id="{2BC62A21-835A-A4C5-67D1-9C8AD154DD9F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11" name="object 6">
              <a:extLst>
                <a:ext uri="{FF2B5EF4-FFF2-40B4-BE49-F238E27FC236}">
                  <a16:creationId xmlns:a16="http://schemas.microsoft.com/office/drawing/2014/main" xmlns="" id="{BEBADE77-260B-768B-6C25-9E5D9400E0E0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2" name="object 7">
              <a:extLst>
                <a:ext uri="{FF2B5EF4-FFF2-40B4-BE49-F238E27FC236}">
                  <a16:creationId xmlns:a16="http://schemas.microsoft.com/office/drawing/2014/main" xmlns="" id="{1C1D1FDF-547C-E4CD-A5C7-B9D8C49238A0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13" name="object 8">
              <a:extLst>
                <a:ext uri="{FF2B5EF4-FFF2-40B4-BE49-F238E27FC236}">
                  <a16:creationId xmlns:a16="http://schemas.microsoft.com/office/drawing/2014/main" xmlns="" id="{8089B087-FF83-0F99-9EEF-B18D49C989A4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5" name="object 9">
              <a:extLst>
                <a:ext uri="{FF2B5EF4-FFF2-40B4-BE49-F238E27FC236}">
                  <a16:creationId xmlns:a16="http://schemas.microsoft.com/office/drawing/2014/main" xmlns="" id="{82E66295-22F8-83B1-2F6C-28179B9BE6F2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6" name="object 10">
              <a:extLst>
                <a:ext uri="{FF2B5EF4-FFF2-40B4-BE49-F238E27FC236}">
                  <a16:creationId xmlns:a16="http://schemas.microsoft.com/office/drawing/2014/main" xmlns="" id="{EAA68727-1559-E149-088F-F1D17B2E0B2C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17" name="object 11">
              <a:extLst>
                <a:ext uri="{FF2B5EF4-FFF2-40B4-BE49-F238E27FC236}">
                  <a16:creationId xmlns:a16="http://schemas.microsoft.com/office/drawing/2014/main" xmlns="" id="{C1B11FC0-82E2-85EC-A39A-ACD4CAF623CD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8" name="object 12">
              <a:extLst>
                <a:ext uri="{FF2B5EF4-FFF2-40B4-BE49-F238E27FC236}">
                  <a16:creationId xmlns:a16="http://schemas.microsoft.com/office/drawing/2014/main" xmlns="" id="{62AE1BD3-4BE1-353A-18AE-B66A3AF61981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19" name="object 13">
              <a:extLst>
                <a:ext uri="{FF2B5EF4-FFF2-40B4-BE49-F238E27FC236}">
                  <a16:creationId xmlns:a16="http://schemas.microsoft.com/office/drawing/2014/main" xmlns="" id="{66823ACC-0D42-60DB-5AF3-67E535AC275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20" name="object 14">
              <a:extLst>
                <a:ext uri="{FF2B5EF4-FFF2-40B4-BE49-F238E27FC236}">
                  <a16:creationId xmlns:a16="http://schemas.microsoft.com/office/drawing/2014/main" xmlns="" id="{192985AC-E7CC-E00C-2BC0-6A9840A2A0D4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21" name="object 15">
              <a:extLst>
                <a:ext uri="{FF2B5EF4-FFF2-40B4-BE49-F238E27FC236}">
                  <a16:creationId xmlns:a16="http://schemas.microsoft.com/office/drawing/2014/main" xmlns="" id="{4A3BE3E5-BF9C-40B5-86BD-C0943149B646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22" name="object 16">
              <a:extLst>
                <a:ext uri="{FF2B5EF4-FFF2-40B4-BE49-F238E27FC236}">
                  <a16:creationId xmlns:a16="http://schemas.microsoft.com/office/drawing/2014/main" xmlns="" id="{AC015D15-A4C1-06C6-9C78-ADFAFBEF881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13">
                <a:solidFill>
                  <a:prstClr val="black"/>
                </a:solidFill>
              </a:endParaRPr>
            </a:p>
          </p:txBody>
        </p:sp>
        <p:pic>
          <p:nvPicPr>
            <p:cNvPr id="23" name="object 17">
              <a:extLst>
                <a:ext uri="{FF2B5EF4-FFF2-40B4-BE49-F238E27FC236}">
                  <a16:creationId xmlns:a16="http://schemas.microsoft.com/office/drawing/2014/main" xmlns="" id="{3C3A3D58-0DB3-6A68-9FB8-B855F90A8DF4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2" name="Прямоугольник 1"/>
          <p:cNvSpPr/>
          <p:nvPr/>
        </p:nvSpPr>
        <p:spPr>
          <a:xfrm>
            <a:off x="8749970" y="5681810"/>
            <a:ext cx="377026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50" dirty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ru-RU" sz="13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1277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8565</TotalTime>
  <Words>1877</Words>
  <Application>Microsoft Office PowerPoint</Application>
  <PresentationFormat>Экран (4:3)</PresentationFormat>
  <Paragraphs>365</Paragraphs>
  <Slides>22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8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8" baseType="lpstr">
      <vt:lpstr>Microsoft YaHei</vt:lpstr>
      <vt:lpstr>Arial</vt:lpstr>
      <vt:lpstr>Calibri</vt:lpstr>
      <vt:lpstr>Calibri Light</vt:lpstr>
      <vt:lpstr>Calibri-Light</vt:lpstr>
      <vt:lpstr>Montserrat</vt:lpstr>
      <vt:lpstr>Times New Roman</vt:lpstr>
      <vt:lpstr>Тема Office</vt:lpstr>
      <vt:lpstr>1_Тема Office</vt:lpstr>
      <vt:lpstr>2_Тема Office</vt:lpstr>
      <vt:lpstr>3_Тема Office</vt:lpstr>
      <vt:lpstr>6_Тема Office</vt:lpstr>
      <vt:lpstr>4_Тема Office</vt:lpstr>
      <vt:lpstr>5_Тема Office</vt:lpstr>
      <vt:lpstr>7_Тема Office</vt:lpstr>
      <vt:lpstr>Диаграмма Microsoft Excel</vt:lpstr>
      <vt:lpstr>Презентация PowerPoint</vt:lpstr>
      <vt:lpstr>Презентация PowerPoint</vt:lpstr>
      <vt:lpstr>Презентация PowerPoint</vt:lpstr>
      <vt:lpstr>Проверки медицинских организаций в 2024 г.</vt:lpstr>
      <vt:lpstr>Презентация PowerPoint</vt:lpstr>
      <vt:lpstr>Сравнительный анализ назначенных выплат по видам пособий в 2023 и 2024 гг.  (кол-во в ед., суммы в тыс. руб.)</vt:lpstr>
      <vt:lpstr>Сравнительный анализ назначенных выплат по видам пособий 2023 и 2024 гг.  (кол-во в ед., суммы в тыс. руб.)</vt:lpstr>
      <vt:lpstr>Процесс учета дополнительных выходных дней для ухода за ребенком-инвалидом</vt:lpstr>
      <vt:lpstr>Презентация PowerPoint</vt:lpstr>
      <vt:lpstr>Презентация PowerPoint</vt:lpstr>
      <vt:lpstr>Презентация PowerPoint</vt:lpstr>
      <vt:lpstr>Осуществление с 01 января 2023 года выплаты работникам медицинских организаций</vt:lpstr>
      <vt:lpstr>Изменения НПА в 2024 году</vt:lpstr>
      <vt:lpstr>Презентация PowerPoint</vt:lpstr>
      <vt:lpstr>Специальные социальные выплаты медицинским работникам за 2024 год</vt:lpstr>
      <vt:lpstr>Специальные социальные выплаты медицинским работникам за 2025 год</vt:lpstr>
      <vt:lpstr>Переплата специальных социальных выплат медицинским работникам за 2024 год</vt:lpstr>
      <vt:lpstr>Медицинские организации, допускающие представление реестров с нарушением установленного срока</vt:lpstr>
      <vt:lpstr>Медицинские организации часто представляющие уточняющие (корректирующие) реестры </vt:lpstr>
      <vt:lpstr> Наиболее частые ошибки в представленных реестрах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Иванов Иван Иванович</dc:creator>
  <cp:lastModifiedBy>Савенкова Мария Александровна</cp:lastModifiedBy>
  <cp:revision>175</cp:revision>
  <cp:lastPrinted>2024-03-15T00:38:32Z</cp:lastPrinted>
  <dcterms:created xsi:type="dcterms:W3CDTF">2023-01-10T01:31:18Z</dcterms:created>
  <dcterms:modified xsi:type="dcterms:W3CDTF">2025-03-13T02:32:28Z</dcterms:modified>
</cp:coreProperties>
</file>